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5" r:id="rId13"/>
    <p:sldId id="288" r:id="rId14"/>
    <p:sldId id="298" r:id="rId15"/>
    <p:sldId id="289" r:id="rId16"/>
    <p:sldId id="304" r:id="rId17"/>
    <p:sldId id="290" r:id="rId18"/>
    <p:sldId id="291" r:id="rId19"/>
    <p:sldId id="305" r:id="rId20"/>
    <p:sldId id="293" r:id="rId21"/>
    <p:sldId id="302" r:id="rId22"/>
    <p:sldId id="294" r:id="rId23"/>
    <p:sldId id="295" r:id="rId24"/>
    <p:sldId id="301" r:id="rId25"/>
    <p:sldId id="296" r:id="rId26"/>
    <p:sldId id="297" r:id="rId27"/>
    <p:sldId id="292" r:id="rId28"/>
    <p:sldId id="268" r:id="rId29"/>
    <p:sldId id="269" r:id="rId30"/>
    <p:sldId id="270" r:id="rId31"/>
    <p:sldId id="287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71" r:id="rId40"/>
    <p:sldId id="303" r:id="rId41"/>
    <p:sldId id="284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locus in a (karyotypically normal) cell has </a:t>
            </a:r>
            <a:r>
              <a:rPr i="1"/>
              <a:t>n</a:t>
            </a:r>
            <a:r>
              <a:t>=2 possible interactions that can be measured.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Exciting field, since Hi-C technology is being applied to an ever-growing number of organisms.</a:t>
            </a:r>
          </a:p>
          <a:p>
            <a:endParaRPr/>
          </a:p>
          <a:p>
            <a:r>
              <a:t>I also study folding in yeast, but in this talk I’ll focus on humans.</a:t>
            </a:r>
          </a:p>
          <a:p>
            <a:endParaRPr/>
          </a:p>
          <a:p>
            <a:r>
              <a:t>First I’ll discuss known principles of interphase chromosome organizaiton &amp; then I’ll talk about some unpublished work in metaphase.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metazoans, specifically.</a:t>
            </a:r>
          </a:p>
          <a:p>
            <a:r>
              <a:t>I’ll use the word domain loosely to refer to domains and loops…</a:t>
            </a:r>
          </a:p>
          <a:p>
            <a:endParaRPr/>
          </a:p>
          <a:p>
            <a:pPr marL="171450" indent="-171450">
              <a:buSzPct val="100000"/>
              <a:buChar char="-"/>
            </a:pPr>
            <a:r>
              <a:t>Population aggregation</a:t>
            </a:r>
          </a:p>
          <a:p>
            <a:pPr marL="171450" indent="-171450">
              <a:buSzPct val="100000"/>
              <a:buChar char="-"/>
            </a:pPr>
            <a:r>
              <a:t>Scaling</a:t>
            </a:r>
          </a:p>
          <a:p>
            <a:pPr marL="171450" indent="-171450">
              <a:buSzPct val="100000"/>
              <a:buChar char="-"/>
            </a:pPr>
            <a:r>
              <a:t>Compartments</a:t>
            </a:r>
          </a:p>
          <a:p>
            <a:pPr marL="171450" indent="-171450">
              <a:buSzPct val="100000"/>
              <a:buChar char="-"/>
            </a:pPr>
            <a:r>
              <a:t>TADs</a:t>
            </a:r>
          </a:p>
          <a:p>
            <a:pPr marL="171450" indent="-171450">
              <a:buSzPct val="100000"/>
              <a:buChar char="-"/>
            </a:pPr>
            <a:r>
              <a:t>Loops</a:t>
            </a:r>
          </a:p>
          <a:p>
            <a:endParaRPr/>
          </a:p>
          <a:p>
            <a:r>
              <a:t>Ideal chain</a:t>
            </a:r>
          </a:p>
          <a:p>
            <a:endParaRPr/>
          </a:p>
          <a:p>
            <a:pPr defTabSz="457200"/>
            <a:r>
              <a:t>TADs (lower resolution) are remarkably robust (The unstated conclusion of all Bing Ren papers) </a:t>
            </a:r>
          </a:p>
          <a:p>
            <a:pPr marL="171450" indent="-171450">
              <a:buSzPct val="100000"/>
              <a:buChar char="-"/>
            </a:pPr>
            <a:r>
              <a:t>Conserved across syntenic regions (also supported by Hadjur paper w/ conserved CTCF motifs)</a:t>
            </a:r>
          </a:p>
          <a:p>
            <a:pPr marL="171450" indent="-171450">
              <a:buSzPct val="100000"/>
              <a:buChar char="-"/>
            </a:pPr>
            <a:r>
              <a:t>Robust to differentiation and TNF-alpha treatment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Positioning of TADs doesn’t change</a:t>
            </a: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Morphology inside TADs change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Initially studied the small chromosome 21 over the cell cycle with a variant of Hi-C, since this allows looking with greater detail for a lower cost of sequencing.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1" cy="7636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1" cy="45552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Hi-C data analysis</a:t>
            </a:r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Nezar</a:t>
            </a:r>
            <a:r>
              <a:rPr lang="en-US" dirty="0" smtClean="0"/>
              <a:t> </a:t>
            </a:r>
            <a:r>
              <a:rPr lang="en-US" dirty="0" err="1" smtClean="0"/>
              <a:t>Abdennur</a:t>
            </a:r>
            <a:endParaRPr lang="en-US" dirty="0" smtClean="0"/>
          </a:p>
          <a:p>
            <a:r>
              <a:rPr lang="en-US" dirty="0" smtClean="0"/>
              <a:t>PhD Candidate in Computational and Systems Biology</a:t>
            </a:r>
          </a:p>
          <a:p>
            <a:r>
              <a:rPr lang="en-US" dirty="0" err="1" smtClean="0"/>
              <a:t>Mirny</a:t>
            </a:r>
            <a:r>
              <a:rPr lang="en-US" dirty="0" smtClean="0"/>
              <a:t> lab, MIT</a:t>
            </a:r>
          </a:p>
          <a:p>
            <a:r>
              <a:rPr lang="en-US" dirty="0"/>
              <a:t>ISMB/ECCB </a:t>
            </a:r>
            <a:r>
              <a:rPr lang="en-US" dirty="0" smtClean="0"/>
              <a:t>2017</a:t>
            </a:r>
            <a:endParaRPr dirty="0"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6"/>
          <p:cNvGrpSpPr/>
          <p:nvPr/>
        </p:nvGrpSpPr>
        <p:grpSpPr>
          <a:xfrm>
            <a:off x="2207568" y="975590"/>
            <a:ext cx="8132313" cy="2104857"/>
            <a:chOff x="0" y="0"/>
            <a:chExt cx="8132312" cy="2104855"/>
          </a:xfrm>
        </p:grpSpPr>
        <p:grpSp>
          <p:nvGrpSpPr>
            <p:cNvPr id="245" name="Group 108"/>
            <p:cNvGrpSpPr/>
            <p:nvPr/>
          </p:nvGrpSpPr>
          <p:grpSpPr>
            <a:xfrm>
              <a:off x="1829393" y="-1"/>
              <a:ext cx="6302920" cy="2104857"/>
              <a:chOff x="0" y="0"/>
              <a:chExt cx="6302919" cy="2104855"/>
            </a:xfrm>
          </p:grpSpPr>
          <p:grpSp>
            <p:nvGrpSpPr>
              <p:cNvPr id="239" name="Group 41"/>
              <p:cNvGrpSpPr/>
              <p:nvPr/>
            </p:nvGrpSpPr>
            <p:grpSpPr>
              <a:xfrm>
                <a:off x="0" y="-1"/>
                <a:ext cx="2104858" cy="2104857"/>
                <a:chOff x="0" y="0"/>
                <a:chExt cx="2104857" cy="2104855"/>
              </a:xfrm>
            </p:grpSpPr>
            <p:pic>
              <p:nvPicPr>
                <p:cNvPr id="232" name="Picture 22" descr="Picture 2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504" y="54125"/>
                  <a:ext cx="2044354" cy="204563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3" name="Picture 23" descr="Picture 23"/>
                <p:cNvPicPr>
                  <a:picLocks noChangeAspect="1"/>
                </p:cNvPicPr>
                <p:nvPr/>
              </p:nvPicPr>
              <p:blipFill>
                <a:blip r:embed="rId4">
                  <a:alphaModFix amt="67000"/>
                  <a:extLst/>
                </a:blip>
                <a:stretch>
                  <a:fillRect/>
                </a:stretch>
              </p:blipFill>
              <p:spPr>
                <a:xfrm>
                  <a:off x="61778" y="54125"/>
                  <a:ext cx="2043080" cy="204563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38" name="Group 142"/>
                <p:cNvGrpSpPr/>
                <p:nvPr/>
              </p:nvGrpSpPr>
              <p:grpSpPr>
                <a:xfrm>
                  <a:off x="0" y="-1"/>
                  <a:ext cx="2104858" cy="2104857"/>
                  <a:chOff x="0" y="0"/>
                  <a:chExt cx="2104857" cy="2104855"/>
                </a:xfrm>
              </p:grpSpPr>
              <p:pic>
                <p:nvPicPr>
                  <p:cNvPr id="234" name="Picture 8" descr="Picture 8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16653" t="16653"/>
                  <a:stretch>
                    <a:fillRect/>
                  </a:stretch>
                </p:blipFill>
                <p:spPr>
                  <a:xfrm>
                    <a:off x="164576" y="165304"/>
                    <a:ext cx="1939548" cy="1939501"/>
                  </a:xfrm>
                  <a:prstGeom prst="rect">
                    <a:avLst/>
                  </a:prstGeom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</p:pic>
              <p:sp>
                <p:nvSpPr>
                  <p:cNvPr id="235" name="Straight Connector 46"/>
                  <p:cNvSpPr/>
                  <p:nvPr/>
                </p:nvSpPr>
                <p:spPr>
                  <a:xfrm>
                    <a:off x="165080" y="-1"/>
                    <a:ext cx="1939778" cy="127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36" name="Straight Connector 47"/>
                  <p:cNvSpPr/>
                  <p:nvPr/>
                </p:nvSpPr>
                <p:spPr>
                  <a:xfrm flipH="1">
                    <a:off x="0" y="165079"/>
                    <a:ext cx="1276" cy="1939777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37" name="TextBox 21"/>
                  <p:cNvSpPr txBox="1"/>
                  <p:nvPr/>
                </p:nvSpPr>
                <p:spPr>
                  <a:xfrm>
                    <a:off x="122446" y="1468528"/>
                    <a:ext cx="582847" cy="4470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/>
                  <a:p>
                    <a:pPr>
                      <a:defRPr sz="1200"/>
                    </a:pPr>
                    <a:r>
                      <a:t>chr14</a:t>
                    </a:r>
                  </a:p>
                  <a:p>
                    <a:pPr>
                      <a:defRPr sz="1200"/>
                    </a:pPr>
                    <a:r>
                      <a:t>106 Mb</a:t>
                    </a:r>
                  </a:p>
                </p:txBody>
              </p:sp>
            </p:grpSp>
          </p:grpSp>
          <p:grpSp>
            <p:nvGrpSpPr>
              <p:cNvPr id="243" name="Group 143"/>
              <p:cNvGrpSpPr/>
              <p:nvPr/>
            </p:nvGrpSpPr>
            <p:grpSpPr>
              <a:xfrm>
                <a:off x="2293258" y="228143"/>
                <a:ext cx="1820246" cy="1332951"/>
                <a:chOff x="0" y="0"/>
                <a:chExt cx="1820244" cy="1332950"/>
              </a:xfrm>
            </p:grpSpPr>
            <p:pic>
              <p:nvPicPr>
                <p:cNvPr id="240" name="Picture 5" descr="Picture 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0800000">
                  <a:off x="138366" y="0"/>
                  <a:ext cx="1681879" cy="12115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41" name="TextBox 7"/>
                <p:cNvSpPr txBox="1"/>
                <p:nvPr/>
              </p:nvSpPr>
              <p:spPr>
                <a:xfrm>
                  <a:off x="0" y="70881"/>
                  <a:ext cx="737466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t>Inactive</a:t>
                  </a:r>
                </a:p>
              </p:txBody>
            </p:sp>
            <p:sp>
              <p:nvSpPr>
                <p:cNvPr id="242" name="TextBox 8"/>
                <p:cNvSpPr txBox="1"/>
                <p:nvPr/>
              </p:nvSpPr>
              <p:spPr>
                <a:xfrm>
                  <a:off x="35278" y="1038309"/>
                  <a:ext cx="60229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rgbClr val="E75555"/>
                      </a:solidFill>
                    </a:defRPr>
                  </a:lvl1pPr>
                </a:lstStyle>
                <a:p>
                  <a:r>
                    <a:t>Active</a:t>
                  </a:r>
                </a:p>
              </p:txBody>
            </p:sp>
          </p:grpSp>
          <p:sp>
            <p:nvSpPr>
              <p:cNvPr id="244" name="TextBox 104"/>
              <p:cNvSpPr txBox="1"/>
              <p:nvPr/>
            </p:nvSpPr>
            <p:spPr>
              <a:xfrm>
                <a:off x="4363294" y="1013249"/>
                <a:ext cx="1939626" cy="404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A/B compartments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(Lieberman-Aiden et al, 2009)</a:t>
                </a:r>
              </a:p>
            </p:txBody>
          </p:sp>
        </p:grpSp>
        <p:sp>
          <p:nvSpPr>
            <p:cNvPr id="246" name="TextBox 2"/>
            <p:cNvSpPr txBox="1"/>
            <p:nvPr/>
          </p:nvSpPr>
          <p:spPr>
            <a:xfrm>
              <a:off x="0" y="991024"/>
              <a:ext cx="151216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Checkerboard/plaid</a:t>
              </a:r>
            </a:p>
          </p:txBody>
        </p:sp>
      </p:grpSp>
      <p:grpSp>
        <p:nvGrpSpPr>
          <p:cNvPr id="262" name="Group 7"/>
          <p:cNvGrpSpPr/>
          <p:nvPr/>
        </p:nvGrpSpPr>
        <p:grpSpPr>
          <a:xfrm>
            <a:off x="2351583" y="2120364"/>
            <a:ext cx="7848874" cy="3010805"/>
            <a:chOff x="0" y="0"/>
            <a:chExt cx="7848872" cy="3010804"/>
          </a:xfrm>
        </p:grpSpPr>
        <p:grpSp>
          <p:nvGrpSpPr>
            <p:cNvPr id="260" name="Group 110"/>
            <p:cNvGrpSpPr/>
            <p:nvPr/>
          </p:nvGrpSpPr>
          <p:grpSpPr>
            <a:xfrm>
              <a:off x="1807820" y="-1"/>
              <a:ext cx="6041053" cy="3010805"/>
              <a:chOff x="0" y="0"/>
              <a:chExt cx="6041051" cy="3010804"/>
            </a:xfrm>
          </p:grpSpPr>
          <p:grpSp>
            <p:nvGrpSpPr>
              <p:cNvPr id="254" name="Group 64"/>
              <p:cNvGrpSpPr/>
              <p:nvPr/>
            </p:nvGrpSpPr>
            <p:grpSpPr>
              <a:xfrm>
                <a:off x="-1" y="-1"/>
                <a:ext cx="2004169" cy="3010805"/>
                <a:chOff x="0" y="0"/>
                <a:chExt cx="2004167" cy="3010804"/>
              </a:xfrm>
            </p:grpSpPr>
            <p:grpSp>
              <p:nvGrpSpPr>
                <p:cNvPr id="252" name="Group 60"/>
                <p:cNvGrpSpPr/>
                <p:nvPr/>
              </p:nvGrpSpPr>
              <p:grpSpPr>
                <a:xfrm>
                  <a:off x="42129" y="-1"/>
                  <a:ext cx="1962039" cy="3010806"/>
                  <a:chOff x="0" y="0"/>
                  <a:chExt cx="1962037" cy="3010804"/>
                </a:xfrm>
              </p:grpSpPr>
              <p:sp>
                <p:nvSpPr>
                  <p:cNvPr id="248" name="Rectangle 54"/>
                  <p:cNvSpPr/>
                  <p:nvPr/>
                </p:nvSpPr>
                <p:spPr>
                  <a:xfrm>
                    <a:off x="995916" y="-1"/>
                    <a:ext cx="342901" cy="341313"/>
                  </a:xfrm>
                  <a:prstGeom prst="rect">
                    <a:avLst/>
                  </a:prstGeom>
                  <a:noFill/>
                  <a:ln w="38100" cap="flat">
                    <a:solidFill>
                      <a:srgbClr val="0000FF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0000"/>
                        </a:solidFill>
                      </a:defRPr>
                    </a:pPr>
                    <a:endParaRPr/>
                  </a:p>
                </p:txBody>
              </p:sp>
              <p:pic>
                <p:nvPicPr>
                  <p:cNvPr id="249" name="Picture 35" descr="Picture 35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4908" y="1109944"/>
                    <a:ext cx="1957130" cy="1900861"/>
                  </a:xfrm>
                  <a:prstGeom prst="rect">
                    <a:avLst/>
                  </a:prstGeom>
                  <a:ln w="9525" cap="flat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</p:pic>
              <p:sp>
                <p:nvSpPr>
                  <p:cNvPr id="250" name="Straight Connector 56"/>
                  <p:cNvSpPr/>
                  <p:nvPr/>
                </p:nvSpPr>
                <p:spPr>
                  <a:xfrm flipH="1">
                    <a:off x="0" y="341312"/>
                    <a:ext cx="995918" cy="7686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51" name="Straight Connector 57"/>
                  <p:cNvSpPr/>
                  <p:nvPr/>
                </p:nvSpPr>
                <p:spPr>
                  <a:xfrm>
                    <a:off x="1338816" y="341312"/>
                    <a:ext cx="601463" cy="7686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253" name="TextBox 38"/>
                <p:cNvSpPr txBox="1"/>
                <p:nvPr/>
              </p:nvSpPr>
              <p:spPr>
                <a:xfrm>
                  <a:off x="-1" y="2707978"/>
                  <a:ext cx="694766" cy="269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200"/>
                  </a:lvl1pPr>
                </a:lstStyle>
                <a:p>
                  <a:r>
                    <a:t>0.1-1 Mb</a:t>
                  </a:r>
                </a:p>
              </p:txBody>
            </p:sp>
          </p:grpSp>
          <p:grpSp>
            <p:nvGrpSpPr>
              <p:cNvPr id="258" name="Group 144"/>
              <p:cNvGrpSpPr/>
              <p:nvPr/>
            </p:nvGrpSpPr>
            <p:grpSpPr>
              <a:xfrm>
                <a:off x="2561971" y="121677"/>
                <a:ext cx="1774953" cy="2461236"/>
                <a:chOff x="0" y="0"/>
                <a:chExt cx="1774951" cy="2461234"/>
              </a:xfrm>
            </p:grpSpPr>
            <p:pic>
              <p:nvPicPr>
                <p:cNvPr id="255" name="Picture 109" descr="Picture 109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724636"/>
                  <a:ext cx="1774952" cy="17365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56" name="Straight Connector 83"/>
                <p:cNvSpPr/>
                <p:nvPr/>
              </p:nvSpPr>
              <p:spPr>
                <a:xfrm flipH="1">
                  <a:off x="192635" y="0"/>
                  <a:ext cx="564426" cy="1147086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7" name="Straight Connector 84"/>
                <p:cNvSpPr/>
                <p:nvPr/>
              </p:nvSpPr>
              <p:spPr>
                <a:xfrm>
                  <a:off x="1227414" y="-1"/>
                  <a:ext cx="225191" cy="1283635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59" name="TextBox 105"/>
              <p:cNvSpPr txBox="1"/>
              <p:nvPr/>
            </p:nvSpPr>
            <p:spPr>
              <a:xfrm>
                <a:off x="4528883" y="1740682"/>
                <a:ext cx="1512169" cy="5444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TADs 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(Nora et al, 2012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 Dixon et al, 2012)</a:t>
                </a:r>
              </a:p>
            </p:txBody>
          </p:sp>
        </p:grpSp>
        <p:sp>
          <p:nvSpPr>
            <p:cNvPr id="261" name="TextBox 3"/>
            <p:cNvSpPr txBox="1"/>
            <p:nvPr/>
          </p:nvSpPr>
          <p:spPr>
            <a:xfrm>
              <a:off x="-1" y="1740683"/>
              <a:ext cx="10686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Dense squares</a:t>
              </a:r>
            </a:p>
          </p:txBody>
        </p:sp>
      </p:grpSp>
      <p:grpSp>
        <p:nvGrpSpPr>
          <p:cNvPr id="277" name="Group 8"/>
          <p:cNvGrpSpPr/>
          <p:nvPr/>
        </p:nvGrpSpPr>
        <p:grpSpPr>
          <a:xfrm>
            <a:off x="2395266" y="4341815"/>
            <a:ext cx="7589166" cy="2463802"/>
            <a:chOff x="0" y="0"/>
            <a:chExt cx="7589165" cy="2463800"/>
          </a:xfrm>
        </p:grpSpPr>
        <p:grpSp>
          <p:nvGrpSpPr>
            <p:cNvPr id="275" name="Group 112"/>
            <p:cNvGrpSpPr/>
            <p:nvPr/>
          </p:nvGrpSpPr>
          <p:grpSpPr>
            <a:xfrm>
              <a:off x="1571381" y="-1"/>
              <a:ext cx="6017785" cy="2463803"/>
              <a:chOff x="0" y="0"/>
              <a:chExt cx="6017783" cy="2463801"/>
            </a:xfrm>
          </p:grpSpPr>
          <p:grpSp>
            <p:nvGrpSpPr>
              <p:cNvPr id="267" name="Group 72"/>
              <p:cNvGrpSpPr/>
              <p:nvPr/>
            </p:nvGrpSpPr>
            <p:grpSpPr>
              <a:xfrm>
                <a:off x="-1" y="863380"/>
                <a:ext cx="2540175" cy="1372270"/>
                <a:chOff x="0" y="0"/>
                <a:chExt cx="2540173" cy="1372269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b="7171"/>
                <a:stretch>
                  <a:fillRect/>
                </a:stretch>
              </p:blipFill>
              <p:spPr>
                <a:xfrm>
                  <a:off x="1158756" y="-1"/>
                  <a:ext cx="1381418" cy="13722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4" name="Rectangle 69"/>
                <p:cNvSpPr/>
                <p:nvPr/>
              </p:nvSpPr>
              <p:spPr>
                <a:xfrm>
                  <a:off x="1319147" y="92871"/>
                  <a:ext cx="1155416" cy="1155416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265" name="examples of tads.png" descr="examples of tads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rcRect l="37328" t="46549" r="35499" b="14127"/>
                <a:stretch>
                  <a:fillRect/>
                </a:stretch>
              </p:blipFill>
              <p:spPr>
                <a:xfrm>
                  <a:off x="0" y="6311"/>
                  <a:ext cx="1313041" cy="13659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6" name="Rectangle 68"/>
                <p:cNvSpPr/>
                <p:nvPr/>
              </p:nvSpPr>
              <p:spPr>
                <a:xfrm>
                  <a:off x="82867" y="89535"/>
                  <a:ext cx="1155416" cy="1155415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68" name="TextBox 38"/>
              <p:cNvSpPr txBox="1"/>
              <p:nvPr/>
            </p:nvSpPr>
            <p:spPr>
              <a:xfrm>
                <a:off x="937127" y="2194561"/>
                <a:ext cx="694765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0.1-1 Mb</a:t>
                </a:r>
              </a:p>
            </p:txBody>
          </p:sp>
          <p:grpSp>
            <p:nvGrpSpPr>
              <p:cNvPr id="274" name="Group 111"/>
              <p:cNvGrpSpPr/>
              <p:nvPr/>
            </p:nvGrpSpPr>
            <p:grpSpPr>
              <a:xfrm>
                <a:off x="2697697" y="-1"/>
                <a:ext cx="3320087" cy="2388704"/>
                <a:chOff x="0" y="0"/>
                <a:chExt cx="3320086" cy="2388702"/>
              </a:xfrm>
            </p:grpSpPr>
            <p:pic>
              <p:nvPicPr>
                <p:cNvPr id="269" name="Picture 93" descr="Picture 93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132943" y="846175"/>
                  <a:ext cx="1397995" cy="14320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0" name="Oval 94"/>
                <p:cNvSpPr/>
                <p:nvPr/>
              </p:nvSpPr>
              <p:spPr>
                <a:xfrm>
                  <a:off x="-1" y="751768"/>
                  <a:ext cx="1648972" cy="1636935"/>
                </a:xfrm>
                <a:prstGeom prst="ellipse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71" name="Straight Connector 95"/>
                <p:cNvSpPr/>
                <p:nvPr/>
              </p:nvSpPr>
              <p:spPr>
                <a:xfrm flipH="1">
                  <a:off x="57032" y="0"/>
                  <a:ext cx="192632" cy="1281412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2" name="Straight Connector 97"/>
                <p:cNvSpPr/>
                <p:nvPr/>
              </p:nvSpPr>
              <p:spPr>
                <a:xfrm>
                  <a:off x="1530937" y="0"/>
                  <a:ext cx="101401" cy="1281412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3" name="TextBox 106"/>
                <p:cNvSpPr txBox="1"/>
                <p:nvPr/>
              </p:nvSpPr>
              <p:spPr>
                <a:xfrm>
                  <a:off x="2167957" y="1391440"/>
                  <a:ext cx="1152130" cy="4047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ctr">
                    <a:defRPr sz="12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Loops</a:t>
                  </a:r>
                </a:p>
                <a:p>
                  <a:pPr>
                    <a:defRPr sz="10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(Rao et al, 2014)</a:t>
                  </a:r>
                </a:p>
              </p:txBody>
            </p:sp>
          </p:grpSp>
        </p:grpSp>
        <p:sp>
          <p:nvSpPr>
            <p:cNvPr id="276" name="TextBox 4"/>
            <p:cNvSpPr txBox="1"/>
            <p:nvPr/>
          </p:nvSpPr>
          <p:spPr>
            <a:xfrm>
              <a:off x="0" y="1391440"/>
              <a:ext cx="99450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Corner peaks</a:t>
              </a:r>
            </a:p>
          </p:txBody>
        </p:sp>
      </p:grpSp>
      <p:sp>
        <p:nvSpPr>
          <p:cNvPr id="278" name="TextBox 5"/>
          <p:cNvSpPr txBox="1"/>
          <p:nvPr/>
        </p:nvSpPr>
        <p:spPr>
          <a:xfrm>
            <a:off x="2524174" y="947471"/>
            <a:ext cx="6925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/>
            </a:lvl1pPr>
          </a:lstStyle>
          <a:p>
            <a:r>
              <a:t>Pattern</a:t>
            </a:r>
          </a:p>
        </p:txBody>
      </p:sp>
      <p:sp>
        <p:nvSpPr>
          <p:cNvPr id="279" name="TextBox 49"/>
          <p:cNvSpPr txBox="1"/>
          <p:nvPr/>
        </p:nvSpPr>
        <p:spPr>
          <a:xfrm>
            <a:off x="8688288" y="960983"/>
            <a:ext cx="123015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/>
            </a:lvl1pPr>
          </a:lstStyle>
          <a:p>
            <a:r>
              <a:t>Interpretation</a:t>
            </a:r>
          </a:p>
        </p:txBody>
      </p:sp>
      <p:sp>
        <p:nvSpPr>
          <p:cNvPr id="280" name="Rectangle 9"/>
          <p:cNvSpPr txBox="1"/>
          <p:nvPr/>
        </p:nvSpPr>
        <p:spPr>
          <a:xfrm>
            <a:off x="5977216" y="3244333"/>
            <a:ext cx="1730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 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53" name="Title 1"/>
          <p:cNvSpPr txBox="1">
            <a:spLocks noGrp="1"/>
          </p:cNvSpPr>
          <p:nvPr>
            <p:ph type="title"/>
          </p:nvPr>
        </p:nvSpPr>
        <p:spPr>
          <a:xfrm>
            <a:off x="3103120" y="91325"/>
            <a:ext cx="5657666" cy="763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200"/>
            </a:lvl1pPr>
          </a:lstStyle>
          <a:p>
            <a:r>
              <a:rPr lang="en-US" dirty="0" smtClean="0"/>
              <a:t>Organizational patterns in interphase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62" grpId="2" animBg="1" advAuto="0"/>
      <p:bldP spid="277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30"/>
          <p:cNvSpPr/>
          <p:nvPr/>
        </p:nvSpPr>
        <p:spPr>
          <a:xfrm>
            <a:off x="2789239" y="1930400"/>
            <a:ext cx="4192588" cy="41989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Oval 8"/>
          <p:cNvSpPr/>
          <p:nvPr/>
        </p:nvSpPr>
        <p:spPr>
          <a:xfrm>
            <a:off x="7858125" y="2628900"/>
            <a:ext cx="1676400" cy="1600200"/>
          </a:xfrm>
          <a:prstGeom prst="ellipse">
            <a:avLst/>
          </a:prstGeom>
          <a:ln w="762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Straight Connector 10"/>
          <p:cNvSpPr/>
          <p:nvPr/>
        </p:nvSpPr>
        <p:spPr>
          <a:xfrm>
            <a:off x="8694739" y="3430587"/>
            <a:ext cx="593726" cy="563563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Straight Connector 12"/>
          <p:cNvSpPr/>
          <p:nvPr/>
        </p:nvSpPr>
        <p:spPr>
          <a:xfrm flipH="1">
            <a:off x="8102601" y="3430587"/>
            <a:ext cx="593726" cy="563563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Straight Connector 15"/>
          <p:cNvSpPr/>
          <p:nvPr/>
        </p:nvSpPr>
        <p:spPr>
          <a:xfrm flipV="1">
            <a:off x="8695373" y="2629535"/>
            <a:ext cx="1" cy="800101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Straight Connector 18"/>
          <p:cNvSpPr/>
          <p:nvPr/>
        </p:nvSpPr>
        <p:spPr>
          <a:xfrm flipV="1">
            <a:off x="8696324" y="2863850"/>
            <a:ext cx="592139" cy="565150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1" name="TextBox 20"/>
          <p:cNvSpPr txBox="1"/>
          <p:nvPr/>
        </p:nvSpPr>
        <p:spPr>
          <a:xfrm>
            <a:off x="8467725" y="2057400"/>
            <a:ext cx="32038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M</a:t>
            </a:r>
          </a:p>
        </p:txBody>
      </p:sp>
      <p:sp>
        <p:nvSpPr>
          <p:cNvPr id="292" name="TextBox 21"/>
          <p:cNvSpPr txBox="1"/>
          <p:nvPr/>
        </p:nvSpPr>
        <p:spPr>
          <a:xfrm>
            <a:off x="9288463" y="2209800"/>
            <a:ext cx="12440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Early G1</a:t>
            </a:r>
          </a:p>
        </p:txBody>
      </p:sp>
      <p:sp>
        <p:nvSpPr>
          <p:cNvPr id="293" name="TextBox 22"/>
          <p:cNvSpPr txBox="1"/>
          <p:nvPr/>
        </p:nvSpPr>
        <p:spPr>
          <a:xfrm>
            <a:off x="9288463" y="4225926"/>
            <a:ext cx="103491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Mid G1</a:t>
            </a:r>
          </a:p>
        </p:txBody>
      </p:sp>
      <p:sp>
        <p:nvSpPr>
          <p:cNvPr id="294" name="TextBox 23"/>
          <p:cNvSpPr txBox="1"/>
          <p:nvPr/>
        </p:nvSpPr>
        <p:spPr>
          <a:xfrm>
            <a:off x="7543800" y="3886201"/>
            <a:ext cx="25073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S</a:t>
            </a:r>
          </a:p>
        </p:txBody>
      </p:sp>
      <p:sp>
        <p:nvSpPr>
          <p:cNvPr id="295" name="TextBox 24"/>
          <p:cNvSpPr txBox="1"/>
          <p:nvPr/>
        </p:nvSpPr>
        <p:spPr>
          <a:xfrm rot="13685097">
            <a:off x="7971777" y="2634774"/>
            <a:ext cx="32517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/>
            </a:lvl1pPr>
          </a:lstStyle>
          <a:p>
            <a:r>
              <a:t>V</a:t>
            </a:r>
          </a:p>
        </p:txBody>
      </p:sp>
      <p:pic>
        <p:nvPicPr>
          <p:cNvPr id="296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97" name="Picture 21" descr="Picture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99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57450" y="1603375"/>
            <a:ext cx="4524376" cy="4525964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0" name="Picture 16" descr="Pictur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1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302" name="Rectangle 26"/>
          <p:cNvSpPr/>
          <p:nvPr/>
        </p:nvSpPr>
        <p:spPr>
          <a:xfrm rot="16200000">
            <a:off x="3940176" y="-1190625"/>
            <a:ext cx="914401" cy="514032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3" name="Picture 28" descr="Picture 28"/>
          <p:cNvPicPr>
            <a:picLocks noChangeAspect="1"/>
          </p:cNvPicPr>
          <p:nvPr/>
        </p:nvPicPr>
        <p:blipFill>
          <a:blip r:embed="rId7">
            <a:extLst/>
          </a:blip>
          <a:srcRect t="26549" r="51282"/>
          <a:stretch>
            <a:fillRect/>
          </a:stretch>
        </p:blipFill>
        <p:spPr>
          <a:xfrm rot="5400000">
            <a:off x="4537869" y="-992981"/>
            <a:ext cx="598489" cy="4362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29" descr="Picture 29"/>
          <p:cNvPicPr>
            <a:picLocks noChangeAspect="1"/>
          </p:cNvPicPr>
          <p:nvPr/>
        </p:nvPicPr>
        <p:blipFill>
          <a:blip r:embed="rId7">
            <a:extLst/>
          </a:blip>
          <a:srcRect l="38461" t="26549" r="25640"/>
          <a:stretch>
            <a:fillRect/>
          </a:stretch>
        </p:blipFill>
        <p:spPr>
          <a:xfrm rot="16200000" flipH="1">
            <a:off x="4702176" y="-530224"/>
            <a:ext cx="441326" cy="436245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 25"/>
          <p:cNvSpPr/>
          <p:nvPr/>
        </p:nvSpPr>
        <p:spPr>
          <a:xfrm>
            <a:off x="1811338" y="1295400"/>
            <a:ext cx="914401" cy="5138738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6" name="Picture 27" descr="Picture 27"/>
          <p:cNvPicPr>
            <a:picLocks noChangeAspect="1"/>
          </p:cNvPicPr>
          <p:nvPr/>
        </p:nvPicPr>
        <p:blipFill>
          <a:blip r:embed="rId7">
            <a:extLst/>
          </a:blip>
          <a:srcRect t="26549" r="25641"/>
          <a:stretch>
            <a:fillRect/>
          </a:stretch>
        </p:blipFill>
        <p:spPr>
          <a:xfrm>
            <a:off x="1795463" y="1912938"/>
            <a:ext cx="914401" cy="43624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24"/>
          <p:cNvSpPr txBox="1"/>
          <p:nvPr/>
        </p:nvSpPr>
        <p:spPr>
          <a:xfrm>
            <a:off x="6611346" y="6385124"/>
            <a:ext cx="42293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Naumova, Imakaev, Fudenberg et al</a:t>
            </a:r>
            <a:r>
              <a:rPr i="1"/>
              <a:t>. Science </a:t>
            </a:r>
            <a:r>
              <a:t>(2013)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23028" y="274805"/>
            <a:ext cx="11360802" cy="7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 smtClean="0"/>
              <a:t>Chromosome folding dynamics during the cell cycle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3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3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1" animBg="1" advAuto="0"/>
      <p:bldP spid="287" grpId="3" animBg="1" advAuto="0"/>
      <p:bldP spid="288" grpId="4" animBg="1" advAuto="0"/>
      <p:bldP spid="288" grpId="6" animBg="1" advAuto="0"/>
      <p:bldP spid="289" grpId="7" animBg="1" advAuto="0"/>
      <p:bldP spid="289" grpId="9" animBg="1" advAuto="0"/>
      <p:bldP spid="290" grpId="10" animBg="1" advAuto="0"/>
      <p:bldP spid="290" grpId="12" animBg="1" advAuto="0"/>
      <p:bldP spid="296" grpId="2" animBg="1" advAuto="0"/>
      <p:bldP spid="297" grpId="5" animBg="1" advAuto="0"/>
      <p:bldP spid="299" grpId="8" animBg="1" advAuto="0"/>
      <p:bldP spid="300" grpId="11" animBg="1" advAuto="0"/>
      <p:bldP spid="301" grpId="1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How to process Hi-C data</a:t>
            </a:r>
            <a:endParaRPr dirty="0"/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4240" y="1992754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bwa</a:t>
            </a:r>
            <a:r>
              <a:rPr lang="en-US" dirty="0" smtClean="0"/>
              <a:t> mem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4240" y="2796506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pairsamtools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4240" y="3548302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pairsamtools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4240" y="4271654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cooler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4240" y="4991116"/>
            <a:ext cx="18413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cooler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336088" y="1942650"/>
            <a:ext cx="6080341" cy="418420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Pipeline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 err="1"/>
              <a:t>bwa</a:t>
            </a:r>
            <a:r>
              <a:rPr i="0" dirty="0"/>
              <a:t> – map paired-end reads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 err="1" smtClean="0"/>
              <a:t>pair</a:t>
            </a:r>
            <a:r>
              <a:rPr lang="en-US" dirty="0" err="1" smtClean="0"/>
              <a:t>sam</a:t>
            </a:r>
            <a:r>
              <a:rPr dirty="0" err="1" smtClean="0"/>
              <a:t>tools</a:t>
            </a:r>
            <a:r>
              <a:rPr i="0" dirty="0" smtClean="0"/>
              <a:t> </a:t>
            </a:r>
            <a:r>
              <a:rPr i="0" dirty="0"/>
              <a:t>– parse mapping output, classify and filter pairs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/>
              <a:t>cooler</a:t>
            </a:r>
            <a:r>
              <a:rPr i="0" dirty="0"/>
              <a:t> – aggregate pairs into contact matrices and normalize</a:t>
            </a:r>
          </a:p>
          <a:p>
            <a:pPr marL="685800" lvl="1" indent="-228600">
              <a:spcBef>
                <a:spcPts val="500"/>
              </a:spcBef>
              <a:defRPr sz="2400"/>
            </a:pPr>
            <a:endParaRPr i="0" dirty="0"/>
          </a:p>
          <a:p>
            <a:pPr marL="685800" lvl="1" indent="-228600">
              <a:spcBef>
                <a:spcPts val="500"/>
              </a:spcBef>
              <a:defRPr sz="2400"/>
            </a:pPr>
            <a:endParaRPr i="0" dirty="0"/>
          </a:p>
          <a:p>
            <a:r>
              <a:rPr dirty="0"/>
              <a:t>Distiller:</a:t>
            </a:r>
          </a:p>
          <a:p>
            <a:pPr marL="685800" lvl="1" indent="-228600">
              <a:spcBef>
                <a:spcPts val="500"/>
              </a:spcBef>
              <a:defRPr sz="2400" i="1"/>
            </a:pPr>
            <a:r>
              <a:rPr dirty="0" err="1"/>
              <a:t>nextflow</a:t>
            </a:r>
            <a:r>
              <a:rPr i="0" dirty="0"/>
              <a:t>-based scalable and reproducible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66954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118980" y="2017806"/>
            <a:ext cx="8234819" cy="3681536"/>
          </a:xfrm>
        </p:spPr>
        <p:txBody>
          <a:bodyPr>
            <a:normAutofit/>
          </a:bodyPr>
          <a:lstStyle/>
          <a:p>
            <a:r>
              <a:rPr lang="en-US" dirty="0" smtClean="0"/>
              <a:t>Align paired end reads to the reference assembly</a:t>
            </a:r>
          </a:p>
          <a:p>
            <a:r>
              <a:rPr lang="en-US" dirty="0" smtClean="0"/>
              <a:t>Historically, this was done using iterative global alignment</a:t>
            </a:r>
            <a:endParaRPr lang="en-US" dirty="0"/>
          </a:p>
          <a:p>
            <a:r>
              <a:rPr lang="en-US" dirty="0" smtClean="0"/>
              <a:t>Today, the more common approach is to use an efficient local alignment algorithm (e.g., </a:t>
            </a:r>
            <a:r>
              <a:rPr lang="en-US" dirty="0" err="1" smtClean="0"/>
              <a:t>bwa</a:t>
            </a:r>
            <a:r>
              <a:rPr lang="en-US" dirty="0" smtClean="0"/>
              <a:t>-mem)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737" y="4481608"/>
            <a:ext cx="736530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smtClean="0"/>
              <a:t>More efficient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More sensitive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smtClean="0"/>
              <a:t>Ambiguous chimeric alignments can be further processed to detect multi-point ligation events (a.k.a. C-walks)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901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3118980" y="2017806"/>
            <a:ext cx="8234819" cy="3681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 Hi-C pairs by reporting the </a:t>
            </a:r>
            <a:r>
              <a:rPr lang="en-US" b="1" dirty="0"/>
              <a:t>outer-most</a:t>
            </a:r>
            <a:r>
              <a:rPr lang="en-US" dirty="0"/>
              <a:t> mapped positions and the strand on the either side of each </a:t>
            </a:r>
            <a:r>
              <a:rPr lang="en-US" dirty="0" smtClean="0"/>
              <a:t>molecule</a:t>
            </a:r>
            <a:endParaRPr lang="en-US" dirty="0"/>
          </a:p>
          <a:p>
            <a:r>
              <a:rPr lang="en-US" dirty="0" smtClean="0"/>
              <a:t>find </a:t>
            </a:r>
            <a:r>
              <a:rPr lang="en-US" dirty="0"/>
              <a:t>and </a:t>
            </a:r>
            <a:r>
              <a:rPr lang="en-US" b="1" dirty="0"/>
              <a:t>rescue </a:t>
            </a:r>
            <a:r>
              <a:rPr lang="en-US" b="1" dirty="0" smtClean="0"/>
              <a:t>chimeric </a:t>
            </a:r>
            <a:r>
              <a:rPr lang="en-US" b="1" dirty="0"/>
              <a:t>alignments </a:t>
            </a:r>
            <a:r>
              <a:rPr lang="en-US" dirty="0"/>
              <a:t>produced </a:t>
            </a:r>
            <a:r>
              <a:rPr lang="en-US" dirty="0" smtClean="0"/>
              <a:t>by </a:t>
            </a:r>
            <a:r>
              <a:rPr lang="en-US" dirty="0"/>
              <a:t>Hi-C molecules </a:t>
            </a:r>
            <a:r>
              <a:rPr lang="en-US" dirty="0" smtClean="0"/>
              <a:t>having </a:t>
            </a:r>
            <a:r>
              <a:rPr lang="en-US" dirty="0"/>
              <a:t>a sequenced ligation junction on one of the </a:t>
            </a:r>
            <a:r>
              <a:rPr lang="en-US" dirty="0" smtClean="0"/>
              <a:t>sides</a:t>
            </a:r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ake pair records </a:t>
            </a:r>
            <a:r>
              <a:rPr lang="en-US" b="1" dirty="0"/>
              <a:t>upper-triangular</a:t>
            </a:r>
            <a:r>
              <a:rPr lang="en-US" dirty="0"/>
              <a:t> </a:t>
            </a:r>
            <a:r>
              <a:rPr lang="en-US" dirty="0" smtClean="0"/>
              <a:t>by flipping </a:t>
            </a:r>
            <a:r>
              <a:rPr lang="en-US" dirty="0"/>
              <a:t>of the sides of Hi-C molecules such that the first side has a lower sorting index than the second </a:t>
            </a:r>
            <a:r>
              <a:rPr lang="en-US" dirty="0" smtClean="0"/>
              <a:t>side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8749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Shape 192" descr="Shape 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8795" y="14802"/>
            <a:ext cx="7883222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/>
          <p:cNvSpPr/>
          <p:nvPr/>
        </p:nvSpPr>
        <p:spPr>
          <a:xfrm>
            <a:off x="3438795" y="5385968"/>
            <a:ext cx="6118564" cy="1018324"/>
          </a:xfrm>
          <a:prstGeom prst="rect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4040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0126" y="713951"/>
            <a:ext cx="556155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Chromosome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order matters!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083486" y="1925762"/>
            <a:ext cx="4314374" cy="4311449"/>
            <a:chOff x="4083486" y="1925762"/>
            <a:chExt cx="4314374" cy="4311449"/>
          </a:xfrm>
        </p:grpSpPr>
        <p:sp>
          <p:nvSpPr>
            <p:cNvPr id="5" name="Rectangle 4"/>
            <p:cNvSpPr/>
            <p:nvPr/>
          </p:nvSpPr>
          <p:spPr>
            <a:xfrm>
              <a:off x="4083486" y="1936200"/>
              <a:ext cx="4286397" cy="42863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083486" y="1936200"/>
              <a:ext cx="4286397" cy="4286397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5085567" y="1925762"/>
              <a:ext cx="2734846" cy="4311449"/>
              <a:chOff x="5085567" y="1925762"/>
              <a:chExt cx="2734846" cy="4311449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85567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93942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6653405" y="1925762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269268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82041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 rot="5400000">
              <a:off x="4874713" y="2153318"/>
              <a:ext cx="2734846" cy="4311449"/>
              <a:chOff x="5085567" y="1925762"/>
              <a:chExt cx="2734846" cy="431144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5085567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93942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653405" y="1925762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269268" y="1936200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7820413" y="1950814"/>
                <a:ext cx="0" cy="4286397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sp>
        <p:nvSpPr>
          <p:cNvPr id="27" name="Right Triangle 26"/>
          <p:cNvSpPr/>
          <p:nvPr/>
        </p:nvSpPr>
        <p:spPr>
          <a:xfrm rot="10800000">
            <a:off x="4136515" y="1950814"/>
            <a:ext cx="4289323" cy="4311449"/>
          </a:xfrm>
          <a:prstGeom prst="rtTriangle">
            <a:avLst/>
          </a:prstGeom>
          <a:solidFill>
            <a:schemeClr val="accent2">
              <a:lumMod val="75000"/>
              <a:alpha val="6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83901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75336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42542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chr3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3456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chr4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74266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chr5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52758" y="1543910"/>
            <a:ext cx="554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…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43167" y="2017807"/>
            <a:ext cx="2906038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In contact lists, contact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records should reflect a given chromosome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order so that contacts lie exclusively in the upper triangle of the map tiled using that chromosome order.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34456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118980" y="2017806"/>
            <a:ext cx="8234819" cy="4159156"/>
          </a:xfrm>
        </p:spPr>
        <p:txBody>
          <a:bodyPr/>
          <a:lstStyle/>
          <a:p>
            <a:r>
              <a:rPr lang="en-US" dirty="0"/>
              <a:t>remove PCR duplicates by finding pairs of entries with both sides mapped to similar genomic locations (+/- N </a:t>
            </a:r>
            <a:r>
              <a:rPr lang="en-US" dirty="0" err="1"/>
              <a:t>bp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optionally output the PCR duplicate entries into a separate </a:t>
            </a:r>
            <a:r>
              <a:rPr lang="en-US" dirty="0" smtClean="0"/>
              <a:t>file for QC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61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so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 rotWithShape="1">
          <a:blip r:embed="rId2">
            <a:extLst/>
          </a:blip>
          <a:srcRect r="26521"/>
          <a:stretch/>
        </p:blipFill>
        <p:spPr>
          <a:xfrm>
            <a:off x="3852772" y="2017806"/>
            <a:ext cx="6481201" cy="323530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/>
          <p:cNvSpPr txBox="1"/>
          <p:nvPr/>
        </p:nvSpPr>
        <p:spPr>
          <a:xfrm>
            <a:off x="3131507" y="713951"/>
            <a:ext cx="7858103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/>
              <a:t>Genomic proximity and informative ligation products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7531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544865" y="1741119"/>
            <a:ext cx="8046929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Bin-level quality filtering</a:t>
            </a:r>
          </a:p>
          <a:p>
            <a:pPr lvl="1"/>
            <a:r>
              <a:rPr lang="en-US" dirty="0" smtClean="0"/>
              <a:t>Bins with poor coverage</a:t>
            </a:r>
          </a:p>
          <a:p>
            <a:pPr lvl="2"/>
            <a:r>
              <a:rPr lang="en-US" dirty="0" smtClean="0"/>
              <a:t>Cutoff on row sum, </a:t>
            </a:r>
            <a:r>
              <a:rPr lang="en-US" dirty="0" err="1" smtClean="0"/>
              <a:t>nnz</a:t>
            </a:r>
            <a:endParaRPr lang="en-US" dirty="0" smtClean="0"/>
          </a:p>
          <a:p>
            <a:pPr lvl="2"/>
            <a:r>
              <a:rPr lang="en-US" dirty="0" smtClean="0"/>
              <a:t>MAD-max</a:t>
            </a:r>
          </a:p>
          <a:p>
            <a:pPr lvl="1"/>
            <a:r>
              <a:rPr lang="en-US" dirty="0" smtClean="0"/>
              <a:t>Diagonal filters</a:t>
            </a:r>
          </a:p>
          <a:p>
            <a:pPr lvl="1"/>
            <a:r>
              <a:rPr lang="en-US" dirty="0" smtClean="0"/>
              <a:t>Other artifacts: </a:t>
            </a:r>
          </a:p>
          <a:p>
            <a:pPr lvl="2"/>
            <a:r>
              <a:rPr lang="en-US" dirty="0" smtClean="0"/>
              <a:t>SVs, translocations</a:t>
            </a:r>
          </a:p>
        </p:txBody>
      </p:sp>
    </p:spTree>
    <p:extLst>
      <p:ext uri="{BB962C8B-B14F-4D97-AF65-F5344CB8AC3E}">
        <p14:creationId xmlns:p14="http://schemas.microsoft.com/office/powerpoint/2010/main" val="2196978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479" y="3014659"/>
            <a:ext cx="8229601" cy="209708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Box 1"/>
          <p:cNvSpPr txBox="1"/>
          <p:nvPr/>
        </p:nvSpPr>
        <p:spPr>
          <a:xfrm>
            <a:off x="1935479" y="1551569"/>
            <a:ext cx="837344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rPr dirty="0"/>
              <a:t>DNA is </a:t>
            </a:r>
            <a:r>
              <a:rPr b="1" dirty="0"/>
              <a:t>locally</a:t>
            </a:r>
            <a:r>
              <a:rPr dirty="0"/>
              <a:t> compacted using </a:t>
            </a:r>
            <a:r>
              <a:rPr i="1" dirty="0"/>
              <a:t>histone octamers</a:t>
            </a:r>
            <a:r>
              <a:rPr dirty="0"/>
              <a:t> to form </a:t>
            </a:r>
            <a:r>
              <a:rPr i="1" dirty="0"/>
              <a:t>nucleosomes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dirty="0"/>
              <a:t>DNA is </a:t>
            </a:r>
            <a:r>
              <a:rPr b="1" dirty="0"/>
              <a:t>globally</a:t>
            </a:r>
            <a:r>
              <a:rPr dirty="0"/>
              <a:t> compacted by way of </a:t>
            </a:r>
            <a:r>
              <a:rPr i="1" dirty="0"/>
              <a:t>chromosomes </a:t>
            </a:r>
            <a:r>
              <a:rPr dirty="0" smtClean="0"/>
              <a:t>(during </a:t>
            </a:r>
            <a:r>
              <a:rPr lang="en-US" dirty="0" smtClean="0"/>
              <a:t>mitosis, </a:t>
            </a:r>
            <a:r>
              <a:rPr dirty="0" smtClean="0"/>
              <a:t>cell division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dirty="0" smtClean="0"/>
              <a:t>)</a:t>
            </a:r>
            <a:endParaRPr dirty="0"/>
          </a:p>
          <a:p>
            <a:pPr marL="342900" indent="-342900">
              <a:buSzPct val="100000"/>
              <a:buFont typeface="Arial"/>
              <a:buChar char="•"/>
            </a:pPr>
            <a:r>
              <a:rPr dirty="0"/>
              <a:t>Intermediate packaging mechanisms are subject of heavy speculation</a:t>
            </a:r>
          </a:p>
        </p:txBody>
      </p:sp>
      <p:sp>
        <p:nvSpPr>
          <p:cNvPr id="127" name="TextBox 1"/>
          <p:cNvSpPr txBox="1"/>
          <p:nvPr/>
        </p:nvSpPr>
        <p:spPr>
          <a:xfrm>
            <a:off x="4924240" y="5152326"/>
            <a:ext cx="447028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sz="2800" dirty="0"/>
              <a:t>???     ???     ???     ???     ???</a:t>
            </a:r>
          </a:p>
        </p:txBody>
      </p:sp>
      <p:sp>
        <p:nvSpPr>
          <p:cNvPr id="128" name="Title 2"/>
          <p:cNvSpPr txBox="1">
            <a:spLocks noGrp="1"/>
          </p:cNvSpPr>
          <p:nvPr>
            <p:ph type="title"/>
          </p:nvPr>
        </p:nvSpPr>
        <p:spPr>
          <a:xfrm>
            <a:off x="838200" y="11219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3D Genome Organization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ort +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4365" r="16904"/>
          <a:stretch/>
        </p:blipFill>
        <p:spPr>
          <a:xfrm>
            <a:off x="3655600" y="293332"/>
            <a:ext cx="3754924" cy="2861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300" y="2892672"/>
            <a:ext cx="3000373" cy="38582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576" y="3385594"/>
            <a:ext cx="5575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6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3306870" y="1678488"/>
            <a:ext cx="8046929" cy="4572000"/>
          </a:xfrm>
        </p:spPr>
        <p:txBody>
          <a:bodyPr/>
          <a:lstStyle/>
          <a:p>
            <a:r>
              <a:rPr lang="en-US" dirty="0" smtClean="0"/>
              <a:t>Cooler</a:t>
            </a:r>
          </a:p>
          <a:p>
            <a:pPr lvl="1"/>
            <a:r>
              <a:rPr lang="en-US" dirty="0" smtClean="0"/>
              <a:t>Sparse, binary, compressed storage schema based on HDF5 (.cool)</a:t>
            </a:r>
          </a:p>
          <a:p>
            <a:pPr lvl="1"/>
            <a:r>
              <a:rPr lang="en-US" dirty="0" smtClean="0"/>
              <a:t>Python support library and CLI provides tools to create, aggregate, query, and normalize coolers</a:t>
            </a:r>
          </a:p>
          <a:p>
            <a:pPr lvl="1"/>
            <a:r>
              <a:rPr lang="en-US" dirty="0" smtClean="0"/>
              <a:t>Provides sparse, parallel, out-of-core matrix balancing</a:t>
            </a:r>
          </a:p>
          <a:p>
            <a:pPr lvl="1"/>
            <a:r>
              <a:rPr lang="en-US" dirty="0" smtClean="0"/>
              <a:t>Aims to integrate smoothly with the Python data ecosystem: </a:t>
            </a:r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dask</a:t>
            </a:r>
            <a:r>
              <a:rPr lang="en-US" dirty="0" smtClean="0"/>
              <a:t>, </a:t>
            </a:r>
            <a:r>
              <a:rPr lang="en-US" dirty="0" err="1" smtClean="0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25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44" y="1118558"/>
            <a:ext cx="8237157" cy="48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8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0" y="1700214"/>
            <a:ext cx="7164389" cy="28400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9" name="Group 1"/>
          <p:cNvGrpSpPr/>
          <p:nvPr/>
        </p:nvGrpSpPr>
        <p:grpSpPr>
          <a:xfrm>
            <a:off x="1668084" y="3716337"/>
            <a:ext cx="8532266" cy="2993391"/>
            <a:chOff x="0" y="0"/>
            <a:chExt cx="8532264" cy="2993389"/>
          </a:xfrm>
        </p:grpSpPr>
        <p:sp>
          <p:nvSpPr>
            <p:cNvPr id="473" name="Straight Arrow Connector 2"/>
            <p:cNvSpPr/>
            <p:nvPr/>
          </p:nvSpPr>
          <p:spPr>
            <a:xfrm flipH="1" flipV="1">
              <a:off x="1579940" y="865188"/>
              <a:ext cx="235745" cy="1236663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4" name="Straight Arrow Connector 8"/>
            <p:cNvSpPr/>
            <p:nvPr/>
          </p:nvSpPr>
          <p:spPr>
            <a:xfrm flipV="1">
              <a:off x="4217572" y="504826"/>
              <a:ext cx="386557" cy="720725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5" name="Straight Arrow Connector 9"/>
            <p:cNvSpPr/>
            <p:nvPr/>
          </p:nvSpPr>
          <p:spPr>
            <a:xfrm flipV="1">
              <a:off x="6744078" y="0"/>
              <a:ext cx="812801" cy="210185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6" name="TextBox 11"/>
            <p:cNvSpPr txBox="1"/>
            <p:nvPr/>
          </p:nvSpPr>
          <p:spPr>
            <a:xfrm>
              <a:off x="2740435" y="1225550"/>
              <a:ext cx="2954274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Ligation efficiency as a </a:t>
              </a:r>
            </a:p>
            <a:p>
              <a:pPr algn="ctr"/>
              <a:r>
                <a:t>function of fragment length</a:t>
              </a:r>
            </a:p>
          </p:txBody>
        </p:sp>
        <p:sp>
          <p:nvSpPr>
            <p:cNvPr id="477" name="TextBox 12"/>
            <p:cNvSpPr txBox="1"/>
            <p:nvPr/>
          </p:nvSpPr>
          <p:spPr>
            <a:xfrm>
              <a:off x="4955890" y="2101850"/>
              <a:ext cx="3576375" cy="650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Sequencing efficiency as a</a:t>
              </a:r>
            </a:p>
            <a:p>
              <a:pPr algn="ctr"/>
              <a:r>
                <a:t>function of sequence compositio</a:t>
              </a:r>
              <a:r>
                <a:rPr sz="2000"/>
                <a:t>n</a:t>
              </a:r>
            </a:p>
          </p:txBody>
        </p:sp>
        <p:sp>
          <p:nvSpPr>
            <p:cNvPr id="478" name="TextBox 15"/>
            <p:cNvSpPr txBox="1"/>
            <p:nvPr/>
          </p:nvSpPr>
          <p:spPr>
            <a:xfrm>
              <a:off x="0" y="2101850"/>
              <a:ext cx="3631367" cy="891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Digestion efficiency as a</a:t>
              </a:r>
            </a:p>
            <a:p>
              <a:pPr algn="ctr"/>
              <a:r>
                <a:t>function of sequence composition</a:t>
              </a:r>
            </a:p>
            <a:p>
              <a:pPr algn="ctr"/>
              <a:r>
                <a:t>(and DNA compaction)</a:t>
              </a:r>
            </a:p>
          </p:txBody>
        </p:sp>
      </p:grpSp>
      <p:sp>
        <p:nvSpPr>
          <p:cNvPr id="48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3C/Hi-C sources of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263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Hi-C normalization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Explicit factor methods</a:t>
            </a:r>
          </a:p>
          <a:p>
            <a:pPr lvl="1"/>
            <a:r>
              <a:rPr lang="en-US" dirty="0" err="1" smtClean="0"/>
              <a:t>Yaffe-Tanay</a:t>
            </a:r>
            <a:r>
              <a:rPr lang="en-US" dirty="0" smtClean="0"/>
              <a:t> method (</a:t>
            </a:r>
            <a:r>
              <a:rPr lang="en-US" dirty="0" err="1" smtClean="0"/>
              <a:t>Yaffe</a:t>
            </a:r>
            <a:r>
              <a:rPr lang="en-US" dirty="0" smtClean="0"/>
              <a:t> et al, 2011)</a:t>
            </a:r>
          </a:p>
          <a:p>
            <a:pPr lvl="1"/>
            <a:r>
              <a:rPr lang="en-US" dirty="0" err="1" smtClean="0"/>
              <a:t>HiCNorm</a:t>
            </a:r>
            <a:r>
              <a:rPr lang="en-US" dirty="0" smtClean="0"/>
              <a:t> (Ren lab)</a:t>
            </a:r>
          </a:p>
          <a:p>
            <a:r>
              <a:rPr lang="en-US" dirty="0" smtClean="0"/>
              <a:t>Matrix balancing</a:t>
            </a:r>
          </a:p>
          <a:p>
            <a:pPr lvl="1"/>
            <a:r>
              <a:rPr lang="en-US" dirty="0" smtClean="0"/>
              <a:t>Iterative correction (</a:t>
            </a:r>
            <a:r>
              <a:rPr lang="en-US" dirty="0" err="1" smtClean="0"/>
              <a:t>Imakaev</a:t>
            </a:r>
            <a:r>
              <a:rPr lang="en-US" dirty="0" smtClean="0"/>
              <a:t> et al, 2011)</a:t>
            </a:r>
          </a:p>
          <a:p>
            <a:pPr lvl="1"/>
            <a:r>
              <a:rPr lang="en-US" dirty="0" smtClean="0"/>
              <a:t>Knight-Ruiz (Rao et al, 2014)</a:t>
            </a:r>
          </a:p>
          <a:p>
            <a:pPr lvl="1"/>
            <a:r>
              <a:rPr lang="en-US" dirty="0" err="1" smtClean="0"/>
              <a:t>Lior</a:t>
            </a:r>
            <a:r>
              <a:rPr lang="en-US" dirty="0" smtClean="0"/>
              <a:t> </a:t>
            </a:r>
            <a:r>
              <a:rPr lang="en-US" dirty="0" err="1" smtClean="0"/>
              <a:t>Pachter</a:t>
            </a:r>
            <a:r>
              <a:rPr lang="en-US" dirty="0" smtClean="0"/>
              <a:t> approved!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31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2351583" y="0"/>
            <a:ext cx="7630616" cy="7661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Explicit bias correction</a:t>
            </a:r>
          </a:p>
        </p:txBody>
      </p:sp>
      <p:grpSp>
        <p:nvGrpSpPr>
          <p:cNvPr id="490" name="Group 1"/>
          <p:cNvGrpSpPr/>
          <p:nvPr/>
        </p:nvGrpSpPr>
        <p:grpSpPr>
          <a:xfrm>
            <a:off x="2052710" y="726524"/>
            <a:ext cx="8075738" cy="1910390"/>
            <a:chOff x="0" y="0"/>
            <a:chExt cx="8075737" cy="1910389"/>
          </a:xfrm>
        </p:grpSpPr>
        <p:grpSp>
          <p:nvGrpSpPr>
            <p:cNvPr id="486" name="Group 10"/>
            <p:cNvGrpSpPr/>
            <p:nvPr/>
          </p:nvGrpSpPr>
          <p:grpSpPr>
            <a:xfrm>
              <a:off x="382714" y="235768"/>
              <a:ext cx="5604793" cy="1674622"/>
              <a:chOff x="0" y="0"/>
              <a:chExt cx="5604791" cy="1674620"/>
            </a:xfrm>
          </p:grpSpPr>
          <p:pic>
            <p:nvPicPr>
              <p:cNvPr id="483" name="Picture 11" descr="Picture 1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085641" cy="16746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4" name="Picture 12" descr="Picture 1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077079" y="6121"/>
                <a:ext cx="3527713" cy="1668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5" name="Rectangle 16"/>
              <p:cNvSpPr/>
              <p:nvPr/>
            </p:nvSpPr>
            <p:spPr>
              <a:xfrm>
                <a:off x="2119388" y="6121"/>
                <a:ext cx="202505" cy="208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</p:grpSp>
        <p:sp>
          <p:nvSpPr>
            <p:cNvPr id="487" name="TextBox 14"/>
            <p:cNvSpPr txBox="1"/>
            <p:nvPr/>
          </p:nvSpPr>
          <p:spPr>
            <a:xfrm>
              <a:off x="0" y="-1"/>
              <a:ext cx="428384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Fragment length influences ligation efficiency</a:t>
              </a:r>
            </a:p>
          </p:txBody>
        </p:sp>
        <p:pic>
          <p:nvPicPr>
            <p:cNvPr id="488" name="Picture 15" descr="Picture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23609" y="739824"/>
              <a:ext cx="1152129" cy="286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9" name="TextBox 17"/>
            <p:cNvSpPr txBox="1"/>
            <p:nvPr/>
          </p:nvSpPr>
          <p:spPr>
            <a:xfrm>
              <a:off x="7067625" y="163760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Model:</a:t>
              </a:r>
            </a:p>
          </p:txBody>
        </p:sp>
      </p:grpSp>
      <p:grpSp>
        <p:nvGrpSpPr>
          <p:cNvPr id="499" name="Group 3"/>
          <p:cNvGrpSpPr/>
          <p:nvPr/>
        </p:nvGrpSpPr>
        <p:grpSpPr>
          <a:xfrm>
            <a:off x="2063551" y="4653136"/>
            <a:ext cx="7615640" cy="1752564"/>
            <a:chOff x="0" y="0"/>
            <a:chExt cx="7615638" cy="1752563"/>
          </a:xfrm>
        </p:grpSpPr>
        <p:sp>
          <p:nvSpPr>
            <p:cNvPr id="491" name="TextBox 14"/>
            <p:cNvSpPr txBox="1"/>
            <p:nvPr/>
          </p:nvSpPr>
          <p:spPr>
            <a:xfrm>
              <a:off x="0" y="0"/>
              <a:ext cx="4390372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Sequence uniqueness determines mappability</a:t>
              </a:r>
            </a:p>
          </p:txBody>
        </p:sp>
        <p:grpSp>
          <p:nvGrpSpPr>
            <p:cNvPr id="495" name="Group 19"/>
            <p:cNvGrpSpPr/>
            <p:nvPr/>
          </p:nvGrpSpPr>
          <p:grpSpPr>
            <a:xfrm>
              <a:off x="277484" y="288031"/>
              <a:ext cx="5555165" cy="1464533"/>
              <a:chOff x="0" y="0"/>
              <a:chExt cx="5555163" cy="1464531"/>
            </a:xfrm>
          </p:grpSpPr>
          <p:pic>
            <p:nvPicPr>
              <p:cNvPr id="492" name="Picture 20" descr="Picture 2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498"/>
                <a:ext cx="5555164" cy="14640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3" name="Rectangle 16"/>
              <p:cNvSpPr/>
              <p:nvPr/>
            </p:nvSpPr>
            <p:spPr>
              <a:xfrm>
                <a:off x="2124562" y="-1"/>
                <a:ext cx="198862" cy="1712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  <p:sp>
            <p:nvSpPr>
              <p:cNvPr id="494" name="Rectangle 16"/>
              <p:cNvSpPr/>
              <p:nvPr/>
            </p:nvSpPr>
            <p:spPr>
              <a:xfrm>
                <a:off x="25240" y="39149"/>
                <a:ext cx="198862" cy="204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</p:grpSp>
        <p:pic>
          <p:nvPicPr>
            <p:cNvPr id="49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128791" y="648072"/>
              <a:ext cx="447160" cy="321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7" name="Picture 23" descr="Picture 2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141079" y="1008112"/>
              <a:ext cx="474560" cy="30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8" name="TextBox 25"/>
            <p:cNvSpPr txBox="1"/>
            <p:nvPr/>
          </p:nvSpPr>
          <p:spPr>
            <a:xfrm>
              <a:off x="6984775" y="144015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Model:</a:t>
              </a:r>
            </a:p>
          </p:txBody>
        </p:sp>
      </p:grpSp>
      <p:grpSp>
        <p:nvGrpSpPr>
          <p:cNvPr id="507" name="Group 2"/>
          <p:cNvGrpSpPr/>
          <p:nvPr/>
        </p:nvGrpSpPr>
        <p:grpSpPr>
          <a:xfrm>
            <a:off x="2063551" y="2768892"/>
            <a:ext cx="7920881" cy="1740230"/>
            <a:chOff x="0" y="0"/>
            <a:chExt cx="7920880" cy="1740229"/>
          </a:xfrm>
        </p:grpSpPr>
        <p:grpSp>
          <p:nvGrpSpPr>
            <p:cNvPr id="503" name="Group 15"/>
            <p:cNvGrpSpPr/>
            <p:nvPr/>
          </p:nvGrpSpPr>
          <p:grpSpPr>
            <a:xfrm>
              <a:off x="144015" y="72007"/>
              <a:ext cx="5832650" cy="1668223"/>
              <a:chOff x="0" y="0"/>
              <a:chExt cx="5832648" cy="1668221"/>
            </a:xfrm>
          </p:grpSpPr>
          <p:pic>
            <p:nvPicPr>
              <p:cNvPr id="500" name="Picture 16" descr="Picture 16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5832649" cy="1668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1" name="Rectangle 16"/>
              <p:cNvSpPr/>
              <p:nvPr/>
            </p:nvSpPr>
            <p:spPr>
              <a:xfrm>
                <a:off x="28898" y="58640"/>
                <a:ext cx="227683" cy="234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  <p:sp>
            <p:nvSpPr>
              <p:cNvPr id="502" name="Rectangle 16"/>
              <p:cNvSpPr/>
              <p:nvPr/>
            </p:nvSpPr>
            <p:spPr>
              <a:xfrm>
                <a:off x="2380660" y="-1"/>
                <a:ext cx="227683" cy="234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  <a:endParaRPr/>
              </a:p>
            </p:txBody>
          </p:sp>
        </p:grpSp>
        <p:pic>
          <p:nvPicPr>
            <p:cNvPr id="504" name="Picture 4" descr="Picture 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912767" y="612307"/>
              <a:ext cx="1008113" cy="323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5" name="TextBox 24"/>
            <p:cNvSpPr txBox="1"/>
            <p:nvPr/>
          </p:nvSpPr>
          <p:spPr>
            <a:xfrm>
              <a:off x="6984775" y="72008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Model:</a:t>
              </a:r>
            </a:p>
          </p:txBody>
        </p:sp>
        <p:sp>
          <p:nvSpPr>
            <p:cNvPr id="506" name="TextBox 8"/>
            <p:cNvSpPr txBox="1"/>
            <p:nvPr/>
          </p:nvSpPr>
          <p:spPr>
            <a:xfrm>
              <a:off x="-1" y="0"/>
              <a:ext cx="590165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G/C-content influences amplification and sequencing efficiency</a:t>
              </a:r>
            </a:p>
          </p:txBody>
        </p:sp>
      </p:grpSp>
      <p:sp>
        <p:nvSpPr>
          <p:cNvPr id="508" name="Text Box 4"/>
          <p:cNvSpPr txBox="1"/>
          <p:nvPr/>
        </p:nvSpPr>
        <p:spPr>
          <a:xfrm>
            <a:off x="7640395" y="6546850"/>
            <a:ext cx="2938252" cy="29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r>
              <a:t>Yaffe &amp; Tanay, Nat. Genetics (2011)</a:t>
            </a:r>
          </a:p>
        </p:txBody>
      </p:sp>
      <p:sp>
        <p:nvSpPr>
          <p:cNvPr id="50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32893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animBg="1" advAuto="0"/>
      <p:bldP spid="499" grpId="0" animBg="1" advAuto="0"/>
      <p:bldP spid="507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5760" y="2006174"/>
            <a:ext cx="3024337" cy="385919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Rectangle 27"/>
          <p:cNvSpPr txBox="1"/>
          <p:nvPr/>
        </p:nvSpPr>
        <p:spPr>
          <a:xfrm>
            <a:off x="7536160" y="2078182"/>
            <a:ext cx="2771287" cy="20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biases are multiplicative</a:t>
            </a:r>
          </a:p>
        </p:txBody>
      </p:sp>
      <p:pic>
        <p:nvPicPr>
          <p:cNvPr id="513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9857" y="2564903"/>
            <a:ext cx="1048397" cy="638203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TextBox 2"/>
          <p:cNvSpPr txBox="1"/>
          <p:nvPr/>
        </p:nvSpPr>
        <p:spPr>
          <a:xfrm>
            <a:off x="3170873" y="1070069"/>
            <a:ext cx="606371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/>
            </a:pPr>
            <a:r>
              <a:t>Alternatively, don’t explicitly model sources of bias</a:t>
            </a:r>
          </a:p>
          <a:p>
            <a:pPr algn="ctr">
              <a:defRPr sz="2000"/>
            </a:pPr>
            <a:r>
              <a:t>Only assume:</a:t>
            </a:r>
          </a:p>
        </p:txBody>
      </p:sp>
      <p:sp>
        <p:nvSpPr>
          <p:cNvPr id="515" name="Text Box 4"/>
          <p:cNvSpPr txBox="1"/>
          <p:nvPr/>
        </p:nvSpPr>
        <p:spPr>
          <a:xfrm>
            <a:off x="6333144" y="5886608"/>
            <a:ext cx="3176997" cy="29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r>
              <a:t>Imakaev et al., Nature Methods (2012)</a:t>
            </a:r>
          </a:p>
        </p:txBody>
      </p:sp>
      <p:sp>
        <p:nvSpPr>
          <p:cNvPr id="516" name="Rectangle 34"/>
          <p:cNvSpPr txBox="1"/>
          <p:nvPr/>
        </p:nvSpPr>
        <p:spPr>
          <a:xfrm>
            <a:off x="7420205" y="2654245"/>
            <a:ext cx="2924269" cy="42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total relative contact probabilities for each bin should sum to 1</a:t>
            </a:r>
          </a:p>
        </p:txBody>
      </p:sp>
      <p:grpSp>
        <p:nvGrpSpPr>
          <p:cNvPr id="520" name="Group 4"/>
          <p:cNvGrpSpPr/>
          <p:nvPr/>
        </p:nvGrpSpPr>
        <p:grpSpPr>
          <a:xfrm>
            <a:off x="1829249" y="3528826"/>
            <a:ext cx="7105993" cy="2357784"/>
            <a:chOff x="0" y="0"/>
            <a:chExt cx="7105991" cy="2357783"/>
          </a:xfrm>
        </p:grpSpPr>
        <p:sp>
          <p:nvSpPr>
            <p:cNvPr id="517" name="TextBox 28"/>
            <p:cNvSpPr txBox="1"/>
            <p:nvPr/>
          </p:nvSpPr>
          <p:spPr>
            <a:xfrm>
              <a:off x="-1" y="-1"/>
              <a:ext cx="4591185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Solution: Iterative correction algorithm</a:t>
              </a:r>
            </a:p>
          </p:txBody>
        </p:sp>
        <p:sp>
          <p:nvSpPr>
            <p:cNvPr id="518" name="Rectangle 29"/>
            <p:cNvSpPr txBox="1"/>
            <p:nvPr/>
          </p:nvSpPr>
          <p:spPr>
            <a:xfrm>
              <a:off x="72007" y="504056"/>
              <a:ext cx="2664298" cy="1452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br/>
              <a:r>
                <a:t>Proportional fitting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Matrix balancing</a:t>
              </a:r>
            </a:p>
          </p:txBody>
        </p:sp>
        <p:pic>
          <p:nvPicPr>
            <p:cNvPr id="519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172" y="79793"/>
              <a:ext cx="2478820" cy="2277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1" name="Title 1"/>
          <p:cNvSpPr txBox="1">
            <a:spLocks noGrp="1"/>
          </p:cNvSpPr>
          <p:nvPr>
            <p:ph type="title"/>
          </p:nvPr>
        </p:nvSpPr>
        <p:spPr>
          <a:xfrm>
            <a:off x="838200" y="4508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Matrix balancing (iterative correction)</a:t>
            </a:r>
          </a:p>
        </p:txBody>
      </p:sp>
      <p:sp>
        <p:nvSpPr>
          <p:cNvPr id="522" name="Rectangle 12"/>
          <p:cNvSpPr txBox="1"/>
          <p:nvPr/>
        </p:nvSpPr>
        <p:spPr>
          <a:xfrm>
            <a:off x="9323047" y="4153684"/>
            <a:ext cx="2627921" cy="125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4445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Algorithms that solve the same problem go by various names: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Sinkhorn-Knapp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Knight-Ruiz</a:t>
            </a:r>
            <a:endParaRPr sz="1200"/>
          </a:p>
        </p:txBody>
      </p:sp>
      <p:sp>
        <p:nvSpPr>
          <p:cNvPr id="52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710887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838199" y="2783054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017806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align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199" y="3548302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dedup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198" y="4296943"/>
            <a:ext cx="1741251" cy="3693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ilter + bin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8" y="5016638"/>
            <a:ext cx="1741251" cy="3693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97677" y="2217107"/>
            <a:ext cx="34947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Higlass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snapshot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036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110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r>
              <a:t>Distiller pipeline: .fastq -&gt; .pairs + .bam -&gt; .cool</a:t>
            </a:r>
          </a:p>
        </p:txBody>
      </p:sp>
      <p:grpSp>
        <p:nvGrpSpPr>
          <p:cNvPr id="319" name="Shape 111"/>
          <p:cNvGrpSpPr/>
          <p:nvPr/>
        </p:nvGrpSpPr>
        <p:grpSpPr>
          <a:xfrm>
            <a:off x="4285700" y="1766399"/>
            <a:ext cx="2358401" cy="1108801"/>
            <a:chOff x="0" y="0"/>
            <a:chExt cx="2358400" cy="1108799"/>
          </a:xfrm>
        </p:grpSpPr>
        <p:sp>
          <p:nvSpPr>
            <p:cNvPr id="317" name="Rectangle"/>
            <p:cNvSpPr/>
            <p:nvPr/>
          </p:nvSpPr>
          <p:spPr>
            <a:xfrm>
              <a:off x="-1" y="0"/>
              <a:ext cx="2358402" cy="1108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8" name="Parse .bam…"/>
            <p:cNvSpPr txBox="1"/>
            <p:nvPr/>
          </p:nvSpPr>
          <p:spPr>
            <a:xfrm>
              <a:off x="-1" y="0"/>
              <a:ext cx="2358402" cy="104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Parse .bam </a:t>
              </a:r>
            </a:p>
            <a:p>
              <a:pPr algn="ctr"/>
              <a:r>
                <a:t>into Hi-C pairs</a:t>
              </a:r>
            </a:p>
            <a:p>
              <a:pPr algn="ctr"/>
              <a:r>
                <a:t>(</a:t>
              </a:r>
              <a:r>
                <a:rPr b="1"/>
                <a:t>.pairsam</a:t>
              </a:r>
              <a:r>
                <a:t>)</a:t>
              </a:r>
            </a:p>
          </p:txBody>
        </p:sp>
      </p:grpSp>
      <p:grpSp>
        <p:nvGrpSpPr>
          <p:cNvPr id="322" name="Shape 112"/>
          <p:cNvGrpSpPr/>
          <p:nvPr/>
        </p:nvGrpSpPr>
        <p:grpSpPr>
          <a:xfrm>
            <a:off x="8538667" y="1905132"/>
            <a:ext cx="1886001" cy="832001"/>
            <a:chOff x="0" y="0"/>
            <a:chExt cx="1885999" cy="831999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1886000" cy="8320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1" name="Merge runs into libraries"/>
            <p:cNvSpPr txBox="1"/>
            <p:nvPr/>
          </p:nvSpPr>
          <p:spPr>
            <a:xfrm>
              <a:off x="0" y="0"/>
              <a:ext cx="1886000" cy="77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/>
            </a:lstStyle>
            <a:p>
              <a:r>
                <a:t>Merge runs into libraries</a:t>
              </a:r>
            </a:p>
          </p:txBody>
        </p:sp>
      </p:grpSp>
      <p:grpSp>
        <p:nvGrpSpPr>
          <p:cNvPr id="325" name="Shape 113"/>
          <p:cNvGrpSpPr/>
          <p:nvPr/>
        </p:nvGrpSpPr>
        <p:grpSpPr>
          <a:xfrm>
            <a:off x="8027266" y="4034332"/>
            <a:ext cx="3061201" cy="1659201"/>
            <a:chOff x="0" y="0"/>
            <a:chExt cx="3061199" cy="1659200"/>
          </a:xfrm>
        </p:grpSpPr>
        <p:sp>
          <p:nvSpPr>
            <p:cNvPr id="323" name="Rectangle"/>
            <p:cNvSpPr/>
            <p:nvPr/>
          </p:nvSpPr>
          <p:spPr>
            <a:xfrm>
              <a:off x="0" y="-1"/>
              <a:ext cx="3061200" cy="16592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4" name="Set aside unmapped…"/>
            <p:cNvSpPr txBox="1"/>
            <p:nvPr/>
          </p:nvSpPr>
          <p:spPr>
            <a:xfrm>
              <a:off x="0" y="-1"/>
              <a:ext cx="3061200" cy="1577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Set aside unmapped</a:t>
              </a:r>
            </a:p>
            <a:p>
              <a:pPr algn="ctr"/>
              <a:r>
                <a:t>/multimapped</a:t>
              </a:r>
            </a:p>
            <a:p>
              <a:pPr algn="ctr"/>
              <a:r>
                <a:t>/chimeras</a:t>
              </a:r>
            </a:p>
            <a:p>
              <a:pPr algn="ctr"/>
              <a:r>
                <a:t>[/random breaks]</a:t>
              </a:r>
            </a:p>
            <a:p>
              <a:pPr algn="ctr"/>
              <a:r>
                <a:t>/PCR duplicates (+/- N bp)</a:t>
              </a:r>
            </a:p>
          </p:txBody>
        </p:sp>
      </p:grpSp>
      <p:grpSp>
        <p:nvGrpSpPr>
          <p:cNvPr id="328" name="Shape 114"/>
          <p:cNvGrpSpPr/>
          <p:nvPr/>
        </p:nvGrpSpPr>
        <p:grpSpPr>
          <a:xfrm>
            <a:off x="587766" y="1904800"/>
            <a:ext cx="1989602" cy="832001"/>
            <a:chOff x="0" y="0"/>
            <a:chExt cx="1989600" cy="831999"/>
          </a:xfrm>
        </p:grpSpPr>
        <p:sp>
          <p:nvSpPr>
            <p:cNvPr id="326" name="Rectangle"/>
            <p:cNvSpPr/>
            <p:nvPr/>
          </p:nvSpPr>
          <p:spPr>
            <a:xfrm>
              <a:off x="-1" y="0"/>
              <a:ext cx="1989602" cy="8320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Map .fastq…"/>
            <p:cNvSpPr txBox="1"/>
            <p:nvPr/>
          </p:nvSpPr>
          <p:spPr>
            <a:xfrm>
              <a:off x="-1" y="0"/>
              <a:ext cx="1989602" cy="77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Map </a:t>
              </a:r>
              <a:r>
                <a:rPr b="1"/>
                <a:t>.fastq</a:t>
              </a:r>
            </a:p>
            <a:p>
              <a:r>
                <a:t>(bwa mem -SP)</a:t>
              </a:r>
            </a:p>
          </p:txBody>
        </p:sp>
      </p:grpSp>
      <p:grpSp>
        <p:nvGrpSpPr>
          <p:cNvPr id="331" name="Shape 115"/>
          <p:cNvGrpSpPr/>
          <p:nvPr/>
        </p:nvGrpSpPr>
        <p:grpSpPr>
          <a:xfrm>
            <a:off x="4372700" y="4093976"/>
            <a:ext cx="2184401" cy="1659201"/>
            <a:chOff x="0" y="0"/>
            <a:chExt cx="2184400" cy="1659200"/>
          </a:xfrm>
        </p:grpSpPr>
        <p:sp>
          <p:nvSpPr>
            <p:cNvPr id="329" name="Rectangle"/>
            <p:cNvSpPr/>
            <p:nvPr/>
          </p:nvSpPr>
          <p:spPr>
            <a:xfrm>
              <a:off x="0" y="-1"/>
              <a:ext cx="2184400" cy="16592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0" name="Make…"/>
            <p:cNvSpPr txBox="1"/>
            <p:nvPr/>
          </p:nvSpPr>
          <p:spPr>
            <a:xfrm>
              <a:off x="0" y="-1"/>
              <a:ext cx="2184400" cy="1577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</a:t>
              </a:r>
            </a:p>
            <a:p>
              <a:pPr algn="ctr"/>
              <a:r>
                <a:t>DCIC </a:t>
              </a:r>
              <a:r>
                <a:rPr b="1"/>
                <a:t>.pairs</a:t>
              </a:r>
            </a:p>
            <a:p>
              <a:pPr algn="ctr"/>
              <a:r>
                <a:t> and </a:t>
              </a:r>
            </a:p>
            <a:p>
              <a:pPr algn="ctr">
                <a:defRPr b="1"/>
              </a:pPr>
              <a:r>
                <a:t>.bam</a:t>
              </a:r>
              <a:r>
                <a:rPr b="0"/>
                <a:t> with Hi-C information</a:t>
              </a:r>
            </a:p>
          </p:txBody>
        </p:sp>
      </p:grpSp>
      <p:grpSp>
        <p:nvGrpSpPr>
          <p:cNvPr id="334" name="Shape 116"/>
          <p:cNvGrpSpPr/>
          <p:nvPr/>
        </p:nvGrpSpPr>
        <p:grpSpPr>
          <a:xfrm>
            <a:off x="528732" y="4205111"/>
            <a:ext cx="2184401" cy="1438401"/>
            <a:chOff x="0" y="0"/>
            <a:chExt cx="2184400" cy="1438400"/>
          </a:xfrm>
        </p:grpSpPr>
        <p:sp>
          <p:nvSpPr>
            <p:cNvPr id="332" name="Rectangle"/>
            <p:cNvSpPr/>
            <p:nvPr/>
          </p:nvSpPr>
          <p:spPr>
            <a:xfrm>
              <a:off x="0" y="0"/>
              <a:ext cx="2184400" cy="14384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3" name="Make binned…"/>
            <p:cNvSpPr txBox="1"/>
            <p:nvPr/>
          </p:nvSpPr>
          <p:spPr>
            <a:xfrm>
              <a:off x="0" y="0"/>
              <a:ext cx="2184400" cy="1310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binned</a:t>
              </a:r>
            </a:p>
            <a:p>
              <a:pPr algn="ctr"/>
              <a:r>
                <a:t>matrices (</a:t>
              </a:r>
              <a:r>
                <a:rPr b="1"/>
                <a:t>.cool</a:t>
              </a:r>
              <a:r>
                <a:t>)</a:t>
              </a:r>
            </a:p>
            <a:p>
              <a:pPr algn="ctr"/>
              <a:r>
                <a:t>for libraries</a:t>
              </a:r>
            </a:p>
            <a:p>
              <a:pPr algn="ctr"/>
              <a:r>
                <a:t>and library groups</a:t>
              </a:r>
            </a:p>
          </p:txBody>
        </p:sp>
      </p:grpSp>
      <p:sp>
        <p:nvSpPr>
          <p:cNvPr id="335" name="Shape 117"/>
          <p:cNvSpPr/>
          <p:nvPr/>
        </p:nvSpPr>
        <p:spPr>
          <a:xfrm>
            <a:off x="3092032" y="2320800"/>
            <a:ext cx="8560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6" name="Shape 118"/>
          <p:cNvSpPr/>
          <p:nvPr/>
        </p:nvSpPr>
        <p:spPr>
          <a:xfrm>
            <a:off x="6961067" y="2315132"/>
            <a:ext cx="11260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7" name="Shape 119"/>
          <p:cNvSpPr/>
          <p:nvPr/>
        </p:nvSpPr>
        <p:spPr>
          <a:xfrm>
            <a:off x="9481667" y="2933467"/>
            <a:ext cx="1" cy="74520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Shape 120"/>
          <p:cNvSpPr/>
          <p:nvPr/>
        </p:nvSpPr>
        <p:spPr>
          <a:xfrm flipH="1">
            <a:off x="6821499" y="4924847"/>
            <a:ext cx="10304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9" name="Shape 121"/>
          <p:cNvSpPr/>
          <p:nvPr/>
        </p:nvSpPr>
        <p:spPr>
          <a:xfrm flipH="1">
            <a:off x="3109533" y="4925581"/>
            <a:ext cx="7928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112"/>
          <p:cNvSpPr txBox="1">
            <a:spLocks noGrp="1"/>
          </p:cNvSpPr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r>
              <a:t>Distiller data flow example</a:t>
            </a:r>
          </a:p>
        </p:txBody>
      </p:sp>
      <p:sp>
        <p:nvSpPr>
          <p:cNvPr id="343" name="Shape 113"/>
          <p:cNvSpPr txBox="1"/>
          <p:nvPr/>
        </p:nvSpPr>
        <p:spPr>
          <a:xfrm>
            <a:off x="2535266" y="4441599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 i="1">
                <a:solidFill>
                  <a:srgbClr val="38761D"/>
                </a:solidFill>
              </a:defRPr>
            </a:lvl1pPr>
          </a:lstStyle>
          <a:p>
            <a:r>
              <a:t>.bam</a:t>
            </a:r>
          </a:p>
        </p:txBody>
      </p:sp>
      <p:sp>
        <p:nvSpPr>
          <p:cNvPr id="344" name="Shape 114"/>
          <p:cNvSpPr/>
          <p:nvPr/>
        </p:nvSpPr>
        <p:spPr>
          <a:xfrm>
            <a:off x="1308399" y="2883332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5" name="Shape 115"/>
          <p:cNvSpPr/>
          <p:nvPr/>
        </p:nvSpPr>
        <p:spPr>
          <a:xfrm>
            <a:off x="9132701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6" name="Shape 116"/>
          <p:cNvSpPr/>
          <p:nvPr/>
        </p:nvSpPr>
        <p:spPr>
          <a:xfrm>
            <a:off x="5878167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7" name="Shape 117"/>
          <p:cNvSpPr/>
          <p:nvPr/>
        </p:nvSpPr>
        <p:spPr>
          <a:xfrm>
            <a:off x="2929068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8" name="Shape 118"/>
          <p:cNvSpPr txBox="1"/>
          <p:nvPr/>
        </p:nvSpPr>
        <p:spPr>
          <a:xfrm>
            <a:off x="5384999" y="4441599"/>
            <a:ext cx="1103852" cy="166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400" i="1">
                <a:solidFill>
                  <a:srgbClr val="38761D"/>
                </a:solidFill>
              </a:defRPr>
            </a:pPr>
            <a:r>
              <a:t>.pairs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.bam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49" name="Shape 119"/>
          <p:cNvSpPr txBox="1"/>
          <p:nvPr/>
        </p:nvSpPr>
        <p:spPr>
          <a:xfrm>
            <a:off x="8732266" y="4441599"/>
            <a:ext cx="1206002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400" i="1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sz="2400" i="1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50" name="Shape 120"/>
          <p:cNvSpPr txBox="1"/>
          <p:nvPr/>
        </p:nvSpPr>
        <p:spPr>
          <a:xfrm>
            <a:off x="260505" y="2490033"/>
            <a:ext cx="1010695" cy="20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400" i="1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sz="2400" i="1">
                <a:solidFill>
                  <a:srgbClr val="980000"/>
                </a:solidFill>
              </a:defRPr>
            </a:pPr>
            <a:r>
              <a:t>SRA</a:t>
            </a:r>
          </a:p>
          <a:p>
            <a:pPr>
              <a:defRPr sz="2400">
                <a:solidFill>
                  <a:srgbClr val="980000"/>
                </a:solidFill>
              </a:defRPr>
            </a:pPr>
            <a:endParaRPr/>
          </a:p>
          <a:p>
            <a:pPr>
              <a:defRPr sz="2400">
                <a:solidFill>
                  <a:srgbClr val="980000"/>
                </a:solidFill>
              </a:defRPr>
            </a:pPr>
            <a:endParaRPr/>
          </a:p>
        </p:txBody>
      </p:sp>
      <p:grpSp>
        <p:nvGrpSpPr>
          <p:cNvPr id="353" name="Shape 121"/>
          <p:cNvGrpSpPr/>
          <p:nvPr/>
        </p:nvGrpSpPr>
        <p:grpSpPr>
          <a:xfrm>
            <a:off x="2036771" y="2417766"/>
            <a:ext cx="1042401" cy="434301"/>
            <a:chOff x="0" y="0"/>
            <a:chExt cx="1042400" cy="434299"/>
          </a:xfrm>
        </p:grpSpPr>
        <p:sp>
          <p:nvSpPr>
            <p:cNvPr id="351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2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356" name="Shape 122"/>
          <p:cNvGrpSpPr/>
          <p:nvPr/>
        </p:nvGrpSpPr>
        <p:grpSpPr>
          <a:xfrm>
            <a:off x="2210304" y="2740648"/>
            <a:ext cx="1042401" cy="434301"/>
            <a:chOff x="0" y="0"/>
            <a:chExt cx="1042400" cy="434299"/>
          </a:xfrm>
        </p:grpSpPr>
        <p:sp>
          <p:nvSpPr>
            <p:cNvPr id="354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5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359" name="Shape 123"/>
          <p:cNvGrpSpPr/>
          <p:nvPr/>
        </p:nvGrpSpPr>
        <p:grpSpPr>
          <a:xfrm>
            <a:off x="2394070" y="3068898"/>
            <a:ext cx="1042401" cy="434301"/>
            <a:chOff x="0" y="0"/>
            <a:chExt cx="1042400" cy="434299"/>
          </a:xfrm>
        </p:grpSpPr>
        <p:sp>
          <p:nvSpPr>
            <p:cNvPr id="357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8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sp>
        <p:nvSpPr>
          <p:cNvPr id="360" name="Shape 124"/>
          <p:cNvSpPr txBox="1"/>
          <p:nvPr/>
        </p:nvSpPr>
        <p:spPr>
          <a:xfrm>
            <a:off x="2332071" y="1458566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runs</a:t>
            </a:r>
          </a:p>
        </p:txBody>
      </p:sp>
      <p:sp>
        <p:nvSpPr>
          <p:cNvPr id="361" name="Shape 125"/>
          <p:cNvSpPr txBox="1"/>
          <p:nvPr/>
        </p:nvSpPr>
        <p:spPr>
          <a:xfrm>
            <a:off x="5130932" y="1458566"/>
            <a:ext cx="14932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libraries</a:t>
            </a:r>
          </a:p>
        </p:txBody>
      </p:sp>
      <p:grpSp>
        <p:nvGrpSpPr>
          <p:cNvPr id="364" name="Shape 126"/>
          <p:cNvGrpSpPr/>
          <p:nvPr/>
        </p:nvGrpSpPr>
        <p:grpSpPr>
          <a:xfrm>
            <a:off x="5212736" y="2672100"/>
            <a:ext cx="1302801" cy="434301"/>
            <a:chOff x="0" y="0"/>
            <a:chExt cx="1302800" cy="434299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3" name="WT-HindII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WT-HindIII-R1</a:t>
              </a:r>
            </a:p>
          </p:txBody>
        </p:sp>
      </p:grpSp>
      <p:sp>
        <p:nvSpPr>
          <p:cNvPr id="365" name="Shape 127"/>
          <p:cNvSpPr txBox="1"/>
          <p:nvPr/>
        </p:nvSpPr>
        <p:spPr>
          <a:xfrm>
            <a:off x="8069830" y="1458566"/>
            <a:ext cx="2708800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library groups</a:t>
            </a:r>
          </a:p>
        </p:txBody>
      </p:sp>
      <p:grpSp>
        <p:nvGrpSpPr>
          <p:cNvPr id="368" name="Shape 128"/>
          <p:cNvGrpSpPr/>
          <p:nvPr/>
        </p:nvGrpSpPr>
        <p:grpSpPr>
          <a:xfrm>
            <a:off x="8428504" y="3039966"/>
            <a:ext cx="1302801" cy="434301"/>
            <a:chOff x="0" y="0"/>
            <a:chExt cx="1302800" cy="434299"/>
          </a:xfrm>
        </p:grpSpPr>
        <p:sp>
          <p:nvSpPr>
            <p:cNvPr id="366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7" name="WT-HindIII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WT-HindIII-all</a:t>
              </a:r>
            </a:p>
          </p:txBody>
        </p:sp>
      </p:grpSp>
      <p:sp>
        <p:nvSpPr>
          <p:cNvPr id="369" name="Shape 129"/>
          <p:cNvSpPr/>
          <p:nvPr/>
        </p:nvSpPr>
        <p:spPr>
          <a:xfrm flipV="1">
            <a:off x="6498903" y="3238367"/>
            <a:ext cx="1929601" cy="52680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Shape 130"/>
          <p:cNvSpPr/>
          <p:nvPr/>
        </p:nvSpPr>
        <p:spPr>
          <a:xfrm>
            <a:off x="6520439" y="2964327"/>
            <a:ext cx="1903303" cy="21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71" name="Shape 131"/>
          <p:cNvSpPr/>
          <p:nvPr/>
        </p:nvSpPr>
        <p:spPr>
          <a:xfrm>
            <a:off x="4038103" y="2883332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2" name="Shape 132"/>
          <p:cNvSpPr txBox="1"/>
          <p:nvPr/>
        </p:nvSpPr>
        <p:spPr>
          <a:xfrm>
            <a:off x="3651074" y="2285999"/>
            <a:ext cx="1256226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 i="1">
                <a:solidFill>
                  <a:srgbClr val="B45F06"/>
                </a:solidFill>
              </a:defRPr>
            </a:lvl1pPr>
          </a:lstStyle>
          <a:p>
            <a:r>
              <a:t>pairsam</a:t>
            </a:r>
          </a:p>
        </p:txBody>
      </p:sp>
      <p:grpSp>
        <p:nvGrpSpPr>
          <p:cNvPr id="375" name="Shape 133"/>
          <p:cNvGrpSpPr/>
          <p:nvPr/>
        </p:nvGrpSpPr>
        <p:grpSpPr>
          <a:xfrm>
            <a:off x="5212736" y="3233548"/>
            <a:ext cx="1302801" cy="713701"/>
            <a:chOff x="0" y="0"/>
            <a:chExt cx="1302800" cy="713699"/>
          </a:xfrm>
        </p:grpSpPr>
        <p:sp>
          <p:nvSpPr>
            <p:cNvPr id="373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4" name="..."/>
            <p:cNvSpPr txBox="1"/>
            <p:nvPr/>
          </p:nvSpPr>
          <p:spPr>
            <a:xfrm>
              <a:off x="0" y="0"/>
              <a:ext cx="1302801" cy="71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3200"/>
              </a:lvl1pPr>
            </a:lstStyle>
            <a:p>
              <a:r>
                <a:t>...</a:t>
              </a:r>
            </a:p>
          </p:txBody>
        </p:sp>
      </p:grpSp>
      <p:sp>
        <p:nvSpPr>
          <p:cNvPr id="3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3"/>
          <p:cNvSpPr txBox="1"/>
          <p:nvPr/>
        </p:nvSpPr>
        <p:spPr>
          <a:xfrm>
            <a:off x="2693192" y="1369304"/>
            <a:ext cx="6259486" cy="75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Detects physical interactions between genomic elements</a:t>
            </a:r>
          </a:p>
          <a:p>
            <a:pPr marL="285750" indent="-285750">
              <a:lnSpc>
                <a:spcPct val="5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8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Interacting elements are converted into </a:t>
            </a:r>
            <a:r>
              <a:rPr b="1" i="1"/>
              <a:t>ligation products</a:t>
            </a:r>
          </a:p>
        </p:txBody>
      </p:sp>
      <p:sp>
        <p:nvSpPr>
          <p:cNvPr id="132" name="Text Box 5"/>
          <p:cNvSpPr txBox="1"/>
          <p:nvPr/>
        </p:nvSpPr>
        <p:spPr>
          <a:xfrm>
            <a:off x="8481661" y="6219076"/>
            <a:ext cx="1925499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Dekker </a:t>
            </a:r>
            <a:r>
              <a:rPr i="1"/>
              <a:t>et al.</a:t>
            </a:r>
            <a:r>
              <a:t> Science 2002</a:t>
            </a:r>
          </a:p>
        </p:txBody>
      </p:sp>
      <p:pic>
        <p:nvPicPr>
          <p:cNvPr id="1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0440" y="2270486"/>
            <a:ext cx="6624958" cy="3181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12"/>
          <p:cNvSpPr txBox="1"/>
          <p:nvPr/>
        </p:nvSpPr>
        <p:spPr>
          <a:xfrm>
            <a:off x="8136735" y="6491673"/>
            <a:ext cx="227279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Dostie </a:t>
            </a:r>
            <a:r>
              <a:rPr i="1"/>
              <a:t>et al</a:t>
            </a:r>
            <a:r>
              <a:t>. Genome Res. 2006</a:t>
            </a:r>
          </a:p>
        </p:txBody>
      </p:sp>
      <p:sp>
        <p:nvSpPr>
          <p:cNvPr id="135" name="TextBox 11"/>
          <p:cNvSpPr txBox="1"/>
          <p:nvPr/>
        </p:nvSpPr>
        <p:spPr>
          <a:xfrm>
            <a:off x="7658307" y="4791888"/>
            <a:ext cx="2894753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3C: one by one (PCR)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4C: one by all (microarray or seq)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5C: many by many (microarray or seq)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3552444" y="5434314"/>
            <a:ext cx="97657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intact cells</a:t>
            </a:r>
          </a:p>
        </p:txBody>
      </p:sp>
      <p:sp>
        <p:nvSpPr>
          <p:cNvPr id="137" name="TextBox 12"/>
          <p:cNvSpPr txBox="1"/>
          <p:nvPr/>
        </p:nvSpPr>
        <p:spPr>
          <a:xfrm>
            <a:off x="7631578" y="4259517"/>
            <a:ext cx="186199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Detect ligation events by probing for them:</a:t>
            </a:r>
          </a:p>
        </p:txBody>
      </p:sp>
      <p:grpSp>
        <p:nvGrpSpPr>
          <p:cNvPr id="141" name="Group 16"/>
          <p:cNvGrpSpPr/>
          <p:nvPr/>
        </p:nvGrpSpPr>
        <p:grpSpPr>
          <a:xfrm>
            <a:off x="3171757" y="5290120"/>
            <a:ext cx="1747682" cy="161634"/>
            <a:chOff x="0" y="0"/>
            <a:chExt cx="1747680" cy="161632"/>
          </a:xfrm>
        </p:grpSpPr>
        <p:sp>
          <p:nvSpPr>
            <p:cNvPr id="138" name="Straight Connector 4"/>
            <p:cNvSpPr/>
            <p:nvPr/>
          </p:nvSpPr>
          <p:spPr>
            <a:xfrm>
              <a:off x="-1" y="154690"/>
              <a:ext cx="174221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Straight Connector 13"/>
            <p:cNvSpPr/>
            <p:nvPr/>
          </p:nvSpPr>
          <p:spPr>
            <a:xfrm>
              <a:off x="1747680" y="0"/>
              <a:ext cx="1" cy="1616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Straight Connector 15"/>
            <p:cNvSpPr/>
            <p:nvPr/>
          </p:nvSpPr>
          <p:spPr>
            <a:xfrm flipH="1">
              <a:off x="10494" y="0"/>
              <a:ext cx="1" cy="1441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2" name="Title 2"/>
          <p:cNvSpPr txBox="1"/>
          <p:nvPr/>
        </p:nvSpPr>
        <p:spPr>
          <a:xfrm>
            <a:off x="838200" y="365125"/>
            <a:ext cx="10515600" cy="76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3C: Chromosome Conformation Capture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138"/>
          <p:cNvSpPr txBox="1">
            <a:spLocks noGrp="1"/>
          </p:cNvSpPr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r>
              <a:t>Distiller data flow</a:t>
            </a:r>
          </a:p>
        </p:txBody>
      </p:sp>
      <p:sp>
        <p:nvSpPr>
          <p:cNvPr id="380" name="Shape 139"/>
          <p:cNvSpPr txBox="1"/>
          <p:nvPr/>
        </p:nvSpPr>
        <p:spPr>
          <a:xfrm>
            <a:off x="2332066" y="6067199"/>
            <a:ext cx="12060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381" name="Shape 140"/>
          <p:cNvSpPr txBox="1"/>
          <p:nvPr/>
        </p:nvSpPr>
        <p:spPr>
          <a:xfrm>
            <a:off x="10571299" y="4971033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sam/bam</a:t>
            </a:r>
          </a:p>
        </p:txBody>
      </p:sp>
      <p:sp>
        <p:nvSpPr>
          <p:cNvPr id="382" name="Shape 141"/>
          <p:cNvSpPr txBox="1"/>
          <p:nvPr/>
        </p:nvSpPr>
        <p:spPr>
          <a:xfrm>
            <a:off x="10571299" y="5376900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pairs</a:t>
            </a:r>
          </a:p>
        </p:txBody>
      </p:sp>
      <p:sp>
        <p:nvSpPr>
          <p:cNvPr id="383" name="Shape 142"/>
          <p:cNvSpPr txBox="1"/>
          <p:nvPr/>
        </p:nvSpPr>
        <p:spPr>
          <a:xfrm>
            <a:off x="10571299" y="5828100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coolers</a:t>
            </a:r>
          </a:p>
        </p:txBody>
      </p:sp>
      <p:sp>
        <p:nvSpPr>
          <p:cNvPr id="384" name="Shape 143"/>
          <p:cNvSpPr txBox="1"/>
          <p:nvPr/>
        </p:nvSpPr>
        <p:spPr>
          <a:xfrm>
            <a:off x="10571299" y="6224399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r>
              <a:t>stats</a:t>
            </a:r>
          </a:p>
        </p:txBody>
      </p:sp>
      <p:sp>
        <p:nvSpPr>
          <p:cNvPr id="385" name="Shape 144"/>
          <p:cNvSpPr/>
          <p:nvPr/>
        </p:nvSpPr>
        <p:spPr>
          <a:xfrm>
            <a:off x="1308399" y="1968932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6" name="Shape 145"/>
          <p:cNvSpPr/>
          <p:nvPr/>
        </p:nvSpPr>
        <p:spPr>
          <a:xfrm>
            <a:off x="1308399" y="3480099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Shape 146"/>
          <p:cNvSpPr/>
          <p:nvPr/>
        </p:nvSpPr>
        <p:spPr>
          <a:xfrm>
            <a:off x="1312794" y="4971033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Shape 147"/>
          <p:cNvSpPr/>
          <p:nvPr/>
        </p:nvSpPr>
        <p:spPr>
          <a:xfrm>
            <a:off x="9132701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Shape 148"/>
          <p:cNvSpPr/>
          <p:nvPr/>
        </p:nvSpPr>
        <p:spPr>
          <a:xfrm>
            <a:off x="5864768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Shape 149"/>
          <p:cNvSpPr/>
          <p:nvPr/>
        </p:nvSpPr>
        <p:spPr>
          <a:xfrm>
            <a:off x="2929068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Shape 150"/>
          <p:cNvSpPr txBox="1"/>
          <p:nvPr/>
        </p:nvSpPr>
        <p:spPr>
          <a:xfrm>
            <a:off x="5283399" y="6067199"/>
            <a:ext cx="1206002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392" name="Shape 151"/>
          <p:cNvSpPr txBox="1"/>
          <p:nvPr/>
        </p:nvSpPr>
        <p:spPr>
          <a:xfrm>
            <a:off x="8529066" y="6067199"/>
            <a:ext cx="1206002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393" name="Shape 152"/>
          <p:cNvSpPr txBox="1"/>
          <p:nvPr/>
        </p:nvSpPr>
        <p:spPr>
          <a:xfrm>
            <a:off x="309999" y="1730499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94" name="Shape 153"/>
          <p:cNvSpPr txBox="1"/>
          <p:nvPr/>
        </p:nvSpPr>
        <p:spPr>
          <a:xfrm>
            <a:off x="309999" y="3164832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95" name="Shape 154"/>
          <p:cNvSpPr txBox="1"/>
          <p:nvPr/>
        </p:nvSpPr>
        <p:spPr>
          <a:xfrm>
            <a:off x="309999" y="4671033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r>
              <a:t>input</a:t>
            </a:r>
          </a:p>
        </p:txBody>
      </p:sp>
      <p:grpSp>
        <p:nvGrpSpPr>
          <p:cNvPr id="398" name="Shape 155"/>
          <p:cNvGrpSpPr/>
          <p:nvPr/>
        </p:nvGrpSpPr>
        <p:grpSpPr>
          <a:xfrm>
            <a:off x="2036771" y="1503366"/>
            <a:ext cx="1042401" cy="434301"/>
            <a:chOff x="0" y="0"/>
            <a:chExt cx="1042400" cy="434299"/>
          </a:xfrm>
        </p:grpSpPr>
        <p:sp>
          <p:nvSpPr>
            <p:cNvPr id="396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97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401" name="Shape 156"/>
          <p:cNvGrpSpPr/>
          <p:nvPr/>
        </p:nvGrpSpPr>
        <p:grpSpPr>
          <a:xfrm>
            <a:off x="2210304" y="1826249"/>
            <a:ext cx="1042401" cy="434301"/>
            <a:chOff x="0" y="0"/>
            <a:chExt cx="1042400" cy="434299"/>
          </a:xfrm>
        </p:grpSpPr>
        <p:sp>
          <p:nvSpPr>
            <p:cNvPr id="399" name="Rectangle"/>
            <p:cNvSpPr/>
            <p:nvPr/>
          </p:nvSpPr>
          <p:spPr>
            <a:xfrm>
              <a:off x="0" y="0"/>
              <a:ext cx="1042401" cy="396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0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404" name="Shape 157"/>
          <p:cNvGrpSpPr/>
          <p:nvPr/>
        </p:nvGrpSpPr>
        <p:grpSpPr>
          <a:xfrm>
            <a:off x="2394070" y="2154498"/>
            <a:ext cx="1042401" cy="434301"/>
            <a:chOff x="0" y="0"/>
            <a:chExt cx="1042400" cy="434299"/>
          </a:xfrm>
        </p:grpSpPr>
        <p:sp>
          <p:nvSpPr>
            <p:cNvPr id="402" name="Rectangle"/>
            <p:cNvSpPr/>
            <p:nvPr/>
          </p:nvSpPr>
          <p:spPr>
            <a:xfrm>
              <a:off x="0" y="0"/>
              <a:ext cx="1042401" cy="396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3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sp>
        <p:nvSpPr>
          <p:cNvPr id="405" name="Shape 158"/>
          <p:cNvSpPr txBox="1"/>
          <p:nvPr/>
        </p:nvSpPr>
        <p:spPr>
          <a:xfrm>
            <a:off x="2332071" y="848966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runs</a:t>
            </a:r>
          </a:p>
        </p:txBody>
      </p:sp>
      <p:sp>
        <p:nvSpPr>
          <p:cNvPr id="406" name="Shape 159"/>
          <p:cNvSpPr txBox="1"/>
          <p:nvPr/>
        </p:nvSpPr>
        <p:spPr>
          <a:xfrm>
            <a:off x="5130932" y="848966"/>
            <a:ext cx="14932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libraries</a:t>
            </a:r>
          </a:p>
        </p:txBody>
      </p:sp>
      <p:grpSp>
        <p:nvGrpSpPr>
          <p:cNvPr id="409" name="Shape 160"/>
          <p:cNvGrpSpPr/>
          <p:nvPr/>
        </p:nvGrpSpPr>
        <p:grpSpPr>
          <a:xfrm>
            <a:off x="5212736" y="1757700"/>
            <a:ext cx="1302801" cy="434301"/>
            <a:chOff x="0" y="0"/>
            <a:chExt cx="1302800" cy="434299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8" name="WT-HindII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WT-HindIII-R1</a:t>
              </a:r>
            </a:p>
          </p:txBody>
        </p:sp>
      </p:grpSp>
      <p:grpSp>
        <p:nvGrpSpPr>
          <p:cNvPr id="412" name="Shape 161"/>
          <p:cNvGrpSpPr/>
          <p:nvPr/>
        </p:nvGrpSpPr>
        <p:grpSpPr>
          <a:xfrm>
            <a:off x="2036771" y="3027366"/>
            <a:ext cx="1042401" cy="434301"/>
            <a:chOff x="0" y="0"/>
            <a:chExt cx="1042400" cy="434299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1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415" name="Shape 162"/>
          <p:cNvGrpSpPr/>
          <p:nvPr/>
        </p:nvGrpSpPr>
        <p:grpSpPr>
          <a:xfrm>
            <a:off x="2210304" y="3350248"/>
            <a:ext cx="1042401" cy="434301"/>
            <a:chOff x="0" y="0"/>
            <a:chExt cx="1042400" cy="434299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4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418" name="Shape 163"/>
          <p:cNvGrpSpPr/>
          <p:nvPr/>
        </p:nvGrpSpPr>
        <p:grpSpPr>
          <a:xfrm>
            <a:off x="2394070" y="3678499"/>
            <a:ext cx="1042401" cy="434301"/>
            <a:chOff x="0" y="0"/>
            <a:chExt cx="1042400" cy="434299"/>
          </a:xfrm>
        </p:grpSpPr>
        <p:sp>
          <p:nvSpPr>
            <p:cNvPr id="416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7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grpSp>
        <p:nvGrpSpPr>
          <p:cNvPr id="421" name="Shape 164"/>
          <p:cNvGrpSpPr/>
          <p:nvPr/>
        </p:nvGrpSpPr>
        <p:grpSpPr>
          <a:xfrm>
            <a:off x="2036771" y="4551367"/>
            <a:ext cx="1042401" cy="434301"/>
            <a:chOff x="0" y="0"/>
            <a:chExt cx="1042400" cy="434299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0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lane1</a:t>
              </a:r>
            </a:p>
          </p:txBody>
        </p:sp>
      </p:grpSp>
      <p:grpSp>
        <p:nvGrpSpPr>
          <p:cNvPr id="424" name="Shape 165"/>
          <p:cNvGrpSpPr/>
          <p:nvPr/>
        </p:nvGrpSpPr>
        <p:grpSpPr>
          <a:xfrm>
            <a:off x="2210304" y="4874248"/>
            <a:ext cx="1042401" cy="434301"/>
            <a:chOff x="0" y="0"/>
            <a:chExt cx="1042400" cy="434299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3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lane2</a:t>
              </a:r>
            </a:p>
          </p:txBody>
        </p:sp>
      </p:grpSp>
      <p:grpSp>
        <p:nvGrpSpPr>
          <p:cNvPr id="427" name="Shape 166"/>
          <p:cNvGrpSpPr/>
          <p:nvPr/>
        </p:nvGrpSpPr>
        <p:grpSpPr>
          <a:xfrm>
            <a:off x="2394070" y="5202499"/>
            <a:ext cx="1042401" cy="434301"/>
            <a:chOff x="0" y="0"/>
            <a:chExt cx="1042400" cy="434299"/>
          </a:xfrm>
        </p:grpSpPr>
        <p:sp>
          <p:nvSpPr>
            <p:cNvPr id="425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6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lane3</a:t>
              </a:r>
            </a:p>
          </p:txBody>
        </p:sp>
      </p:grpSp>
      <p:grpSp>
        <p:nvGrpSpPr>
          <p:cNvPr id="430" name="Shape 167"/>
          <p:cNvGrpSpPr/>
          <p:nvPr/>
        </p:nvGrpSpPr>
        <p:grpSpPr>
          <a:xfrm>
            <a:off x="5212736" y="3281700"/>
            <a:ext cx="1302801" cy="434301"/>
            <a:chOff x="0" y="0"/>
            <a:chExt cx="1302800" cy="434299"/>
          </a:xfrm>
        </p:grpSpPr>
        <p:sp>
          <p:nvSpPr>
            <p:cNvPr id="428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29" name="WT-HindIII-R2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WT-HindIII-R2</a:t>
              </a:r>
            </a:p>
          </p:txBody>
        </p:sp>
      </p:grpSp>
      <p:grpSp>
        <p:nvGrpSpPr>
          <p:cNvPr id="433" name="Shape 168"/>
          <p:cNvGrpSpPr/>
          <p:nvPr/>
        </p:nvGrpSpPr>
        <p:grpSpPr>
          <a:xfrm>
            <a:off x="5232536" y="4805700"/>
            <a:ext cx="1302801" cy="434301"/>
            <a:chOff x="0" y="0"/>
            <a:chExt cx="1302800" cy="434299"/>
          </a:xfrm>
        </p:grpSpPr>
        <p:sp>
          <p:nvSpPr>
            <p:cNvPr id="431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2" name="WT-Mbo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WT-MboI-R1</a:t>
              </a:r>
            </a:p>
          </p:txBody>
        </p:sp>
      </p:grpSp>
      <p:sp>
        <p:nvSpPr>
          <p:cNvPr id="434" name="Shape 169"/>
          <p:cNvSpPr txBox="1"/>
          <p:nvPr/>
        </p:nvSpPr>
        <p:spPr>
          <a:xfrm>
            <a:off x="8069830" y="848966"/>
            <a:ext cx="2708800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r>
              <a:t>library groups</a:t>
            </a:r>
          </a:p>
        </p:txBody>
      </p:sp>
      <p:grpSp>
        <p:nvGrpSpPr>
          <p:cNvPr id="437" name="Shape 170"/>
          <p:cNvGrpSpPr/>
          <p:nvPr/>
        </p:nvGrpSpPr>
        <p:grpSpPr>
          <a:xfrm>
            <a:off x="8428504" y="2430366"/>
            <a:ext cx="1302801" cy="434301"/>
            <a:chOff x="0" y="0"/>
            <a:chExt cx="1302800" cy="434299"/>
          </a:xfrm>
        </p:grpSpPr>
        <p:sp>
          <p:nvSpPr>
            <p:cNvPr id="435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6" name="WT-HindIII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WT-HindIII-all</a:t>
              </a:r>
            </a:p>
          </p:txBody>
        </p:sp>
      </p:grpSp>
      <p:grpSp>
        <p:nvGrpSpPr>
          <p:cNvPr id="440" name="Shape 171"/>
          <p:cNvGrpSpPr/>
          <p:nvPr/>
        </p:nvGrpSpPr>
        <p:grpSpPr>
          <a:xfrm>
            <a:off x="8428504" y="4205366"/>
            <a:ext cx="1302801" cy="434301"/>
            <a:chOff x="0" y="0"/>
            <a:chExt cx="1302800" cy="434299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9" name="WT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r>
                <a:t>WT-all</a:t>
              </a:r>
            </a:p>
          </p:txBody>
        </p:sp>
      </p:grpSp>
      <p:sp>
        <p:nvSpPr>
          <p:cNvPr id="452" name="Shape 172"/>
          <p:cNvSpPr/>
          <p:nvPr/>
        </p:nvSpPr>
        <p:spPr>
          <a:xfrm>
            <a:off x="6520439" y="2112134"/>
            <a:ext cx="1903303" cy="398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3" name="Shape 173"/>
          <p:cNvSpPr/>
          <p:nvPr/>
        </p:nvSpPr>
        <p:spPr>
          <a:xfrm>
            <a:off x="6520439" y="2821227"/>
            <a:ext cx="1903303" cy="503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4" name="Shape 174"/>
          <p:cNvSpPr/>
          <p:nvPr/>
        </p:nvSpPr>
        <p:spPr>
          <a:xfrm>
            <a:off x="6149274" y="2191881"/>
            <a:ext cx="2639080" cy="2008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5" name="Shape 175"/>
          <p:cNvSpPr/>
          <p:nvPr/>
        </p:nvSpPr>
        <p:spPr>
          <a:xfrm>
            <a:off x="6515677" y="3685992"/>
            <a:ext cx="1908065" cy="548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56" name="Shape 176"/>
          <p:cNvSpPr/>
          <p:nvPr/>
        </p:nvSpPr>
        <p:spPr>
          <a:xfrm>
            <a:off x="6540239" y="4545771"/>
            <a:ext cx="1883503" cy="353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46" name="Shape 177"/>
          <p:cNvSpPr/>
          <p:nvPr/>
        </p:nvSpPr>
        <p:spPr>
          <a:xfrm>
            <a:off x="4038103" y="1968932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Shape 178"/>
          <p:cNvSpPr/>
          <p:nvPr/>
        </p:nvSpPr>
        <p:spPr>
          <a:xfrm>
            <a:off x="4038103" y="3480099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8" name="Shape 179"/>
          <p:cNvSpPr/>
          <p:nvPr/>
        </p:nvSpPr>
        <p:spPr>
          <a:xfrm>
            <a:off x="4046070" y="5072633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Shape 180"/>
          <p:cNvSpPr txBox="1"/>
          <p:nvPr/>
        </p:nvSpPr>
        <p:spPr>
          <a:xfrm>
            <a:off x="309999" y="5680933"/>
            <a:ext cx="1206002" cy="104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i="1">
                <a:solidFill>
                  <a:srgbClr val="980000"/>
                </a:solidFill>
              </a:defRPr>
            </a:pPr>
            <a:r>
              <a:t>SRA</a:t>
            </a:r>
          </a:p>
        </p:txBody>
      </p:sp>
      <p:sp>
        <p:nvSpPr>
          <p:cNvPr id="450" name="Shape 181"/>
          <p:cNvSpPr txBox="1"/>
          <p:nvPr/>
        </p:nvSpPr>
        <p:spPr>
          <a:xfrm>
            <a:off x="3767299" y="1503366"/>
            <a:ext cx="11400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B45F06"/>
                </a:solidFill>
              </a:defRPr>
            </a:lvl1pPr>
          </a:lstStyle>
          <a:p>
            <a:r>
              <a:t>pairsam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Hi-C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1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assessment</a:t>
            </a:r>
          </a:p>
        </p:txBody>
      </p:sp>
      <p:pic>
        <p:nvPicPr>
          <p:cNvPr id="5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1046" y="2346961"/>
            <a:ext cx="9578078" cy="316146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assessment</a:t>
            </a:r>
          </a:p>
        </p:txBody>
      </p:sp>
      <p:pic>
        <p:nvPicPr>
          <p:cNvPr id="5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9616" y="2564903"/>
            <a:ext cx="3311292" cy="2684463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TextBox 7"/>
          <p:cNvSpPr txBox="1"/>
          <p:nvPr/>
        </p:nvSpPr>
        <p:spPr>
          <a:xfrm>
            <a:off x="9336361" y="22055"/>
            <a:ext cx="13316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t>~1-10Mb</a:t>
            </a:r>
          </a:p>
        </p:txBody>
      </p:sp>
      <p:grpSp>
        <p:nvGrpSpPr>
          <p:cNvPr id="542" name="Group 4"/>
          <p:cNvGrpSpPr/>
          <p:nvPr/>
        </p:nvGrpSpPr>
        <p:grpSpPr>
          <a:xfrm>
            <a:off x="2423592" y="5416567"/>
            <a:ext cx="3794042" cy="1188007"/>
            <a:chOff x="0" y="0"/>
            <a:chExt cx="3794040" cy="1188005"/>
          </a:xfrm>
        </p:grpSpPr>
        <p:sp>
          <p:nvSpPr>
            <p:cNvPr id="536" name="Rectangle 8"/>
            <p:cNvSpPr/>
            <p:nvPr/>
          </p:nvSpPr>
          <p:spPr>
            <a:xfrm>
              <a:off x="46969" y="130044"/>
              <a:ext cx="3223091" cy="9515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1000"/>
                </a:spcBef>
                <a:defRPr sz="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53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2255" y="184402"/>
              <a:ext cx="2873284" cy="812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Text Box 11"/>
            <p:cNvSpPr txBox="1"/>
            <p:nvPr/>
          </p:nvSpPr>
          <p:spPr>
            <a:xfrm>
              <a:off x="3312367" y="532712"/>
              <a:ext cx="481674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400"/>
                </a:spcBef>
                <a:defRPr sz="800"/>
              </a:lvl1pPr>
            </a:lstStyle>
            <a:p>
              <a:r>
                <a:t>LADs</a:t>
              </a:r>
            </a:p>
          </p:txBody>
        </p:sp>
        <p:sp>
          <p:nvSpPr>
            <p:cNvPr id="539" name="Rectangle 12"/>
            <p:cNvSpPr txBox="1"/>
            <p:nvPr/>
          </p:nvSpPr>
          <p:spPr>
            <a:xfrm>
              <a:off x="809895" y="893745"/>
              <a:ext cx="156997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chromosomal position (Mb)</a:t>
              </a:r>
            </a:p>
          </p:txBody>
        </p:sp>
        <p:sp>
          <p:nvSpPr>
            <p:cNvPr id="540" name="Rectangle 13"/>
            <p:cNvSpPr txBox="1"/>
            <p:nvPr/>
          </p:nvSpPr>
          <p:spPr>
            <a:xfrm rot="16200000">
              <a:off x="-475131" y="475130"/>
              <a:ext cx="1188006" cy="237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spcBef>
                  <a:spcPts val="400"/>
                </a:spcBef>
                <a:defRPr sz="800"/>
              </a:pPr>
              <a:r>
                <a:t>log</a:t>
              </a:r>
              <a:r>
                <a:rPr baseline="-25000"/>
                <a:t>2</a:t>
              </a:r>
              <a:r>
                <a:t>(lamina association)</a:t>
              </a:r>
            </a:p>
          </p:txBody>
        </p:sp>
        <p:sp>
          <p:nvSpPr>
            <p:cNvPr id="541" name="TextBox 13"/>
            <p:cNvSpPr txBox="1"/>
            <p:nvPr/>
          </p:nvSpPr>
          <p:spPr>
            <a:xfrm>
              <a:off x="1305508" y="155624"/>
              <a:ext cx="776100" cy="20241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chromosome 4</a:t>
              </a:r>
            </a:p>
          </p:txBody>
        </p:sp>
      </p:grpSp>
      <p:grpSp>
        <p:nvGrpSpPr>
          <p:cNvPr id="548" name="Group 18"/>
          <p:cNvGrpSpPr/>
          <p:nvPr/>
        </p:nvGrpSpPr>
        <p:grpSpPr>
          <a:xfrm>
            <a:off x="1847527" y="1052736"/>
            <a:ext cx="4752530" cy="1288529"/>
            <a:chOff x="0" y="0"/>
            <a:chExt cx="4752528" cy="1288528"/>
          </a:xfrm>
        </p:grpSpPr>
        <p:pic>
          <p:nvPicPr>
            <p:cNvPr id="543" name="Picture 9" descr="Picture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302003" cy="1288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Picture 20" descr="Picture 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08261" y="8590"/>
              <a:ext cx="1290369" cy="1277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5" name="TextBox 3"/>
            <p:cNvSpPr txBox="1"/>
            <p:nvPr/>
          </p:nvSpPr>
          <p:spPr>
            <a:xfrm>
              <a:off x="1383432" y="428098"/>
              <a:ext cx="303942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/>
              </a:lvl1pPr>
            </a:lstStyle>
            <a:p>
              <a:r>
                <a:t>/</a:t>
              </a:r>
            </a:p>
          </p:txBody>
        </p:sp>
        <p:pic>
          <p:nvPicPr>
            <p:cNvPr id="54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53211" y="-1"/>
              <a:ext cx="1299318" cy="1285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TextBox 11"/>
            <p:cNvSpPr txBox="1"/>
            <p:nvPr/>
          </p:nvSpPr>
          <p:spPr>
            <a:xfrm>
              <a:off x="3011156" y="428098"/>
              <a:ext cx="303943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/>
              </a:lvl1pPr>
            </a:lstStyle>
            <a:p>
              <a:r>
                <a:t>=</a:t>
              </a:r>
            </a:p>
          </p:txBody>
        </p:sp>
      </p:grpSp>
      <p:sp>
        <p:nvSpPr>
          <p:cNvPr id="549" name="Title 1"/>
          <p:cNvSpPr txBox="1">
            <a:spLocks noGrp="1"/>
          </p:cNvSpPr>
          <p:nvPr>
            <p:ph type="title"/>
          </p:nvPr>
        </p:nvSpPr>
        <p:spPr>
          <a:xfrm>
            <a:off x="2209800" y="-1489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Compartments</a:t>
            </a:r>
          </a:p>
        </p:txBody>
      </p:sp>
      <p:grpSp>
        <p:nvGrpSpPr>
          <p:cNvPr id="552" name="Group 27"/>
          <p:cNvGrpSpPr/>
          <p:nvPr/>
        </p:nvGrpSpPr>
        <p:grpSpPr>
          <a:xfrm>
            <a:off x="6420544" y="1081767"/>
            <a:ext cx="4211961" cy="5249911"/>
            <a:chOff x="0" y="0"/>
            <a:chExt cx="4211959" cy="5249909"/>
          </a:xfrm>
        </p:grpSpPr>
        <p:pic>
          <p:nvPicPr>
            <p:cNvPr id="550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60698"/>
            <a:stretch>
              <a:fillRect/>
            </a:stretch>
          </p:blipFill>
          <p:spPr>
            <a:xfrm>
              <a:off x="720079" y="0"/>
              <a:ext cx="2928354" cy="1730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1" name="TextBox 15"/>
            <p:cNvSpPr txBox="1"/>
            <p:nvPr/>
          </p:nvSpPr>
          <p:spPr>
            <a:xfrm>
              <a:off x="0" y="2232248"/>
              <a:ext cx="4211960" cy="3017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Eigendecomposition identifies two global types of regions:</a:t>
              </a:r>
            </a:p>
            <a:p>
              <a:pPr marL="457200" indent="-457200">
                <a:buSzPct val="100000"/>
                <a:buAutoNum type="arabicPeriod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A: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open chromatin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rich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(active) chromatin marks</a:t>
              </a:r>
            </a:p>
            <a:p>
              <a:pPr marL="457200" indent="-457200">
                <a:buSzPct val="100000"/>
                <a:buAutoNum type="arabicPeriod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B: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closed chromatin</a:t>
              </a:r>
            </a:p>
            <a:p>
              <a:pPr marL="457200" lvl="1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poor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Both types are primarily self-interacting</a:t>
              </a:r>
            </a:p>
          </p:txBody>
        </p:sp>
      </p:grpSp>
      <p:pic>
        <p:nvPicPr>
          <p:cNvPr id="553" name="Picture 1" descr="Picture 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45422" y="2564905"/>
            <a:ext cx="3378571" cy="2647858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2" animBg="1" advAuto="0"/>
      <p:bldP spid="542" grpId="6" animBg="1" advAuto="0"/>
      <p:bldP spid="548" grpId="1" animBg="1" advAuto="0"/>
      <p:bldP spid="552" grpId="5" animBg="1" advAuto="0"/>
      <p:bldP spid="553" grpId="3" animBg="1" advAuto="0"/>
      <p:bldP spid="553" grpId="4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assessment</a:t>
            </a:r>
          </a:p>
        </p:txBody>
      </p:sp>
      <p:pic>
        <p:nvPicPr>
          <p:cNvPr id="5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7319" y="2348863"/>
            <a:ext cx="9504458" cy="341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2640" y="5087425"/>
            <a:ext cx="2499361" cy="177057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1"/>
          <p:cNvSpPr txBox="1">
            <a:spLocks noGrp="1"/>
          </p:cNvSpPr>
          <p:nvPr>
            <p:ph type="title"/>
          </p:nvPr>
        </p:nvSpPr>
        <p:spPr>
          <a:xfrm>
            <a:off x="2209800" y="-1489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Domains</a:t>
            </a:r>
          </a:p>
        </p:txBody>
      </p:sp>
      <p:sp>
        <p:nvSpPr>
          <p:cNvPr id="563" name="TextBox 6"/>
          <p:cNvSpPr txBox="1"/>
          <p:nvPr/>
        </p:nvSpPr>
        <p:spPr>
          <a:xfrm>
            <a:off x="8802078" y="6396335"/>
            <a:ext cx="186592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Dixon et al, 2012, Nature</a:t>
            </a:r>
          </a:p>
          <a:p>
            <a:pPr>
              <a:defRPr sz="1200"/>
            </a:pPr>
            <a:r>
              <a:t>Nora et al, 2012, Nature</a:t>
            </a:r>
          </a:p>
        </p:txBody>
      </p:sp>
      <p:sp>
        <p:nvSpPr>
          <p:cNvPr id="564" name="TextBox 8"/>
          <p:cNvSpPr txBox="1"/>
          <p:nvPr/>
        </p:nvSpPr>
        <p:spPr>
          <a:xfrm>
            <a:off x="9336360" y="-1"/>
            <a:ext cx="13316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t>~0.1-1Mb</a:t>
            </a:r>
          </a:p>
        </p:txBody>
      </p:sp>
      <p:pic>
        <p:nvPicPr>
          <p:cNvPr id="56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535" y="1196753"/>
            <a:ext cx="4576049" cy="4672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4657" y="1151895"/>
            <a:ext cx="3823148" cy="2044707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1"/>
          <p:cNvSpPr txBox="1">
            <a:spLocks noGrp="1"/>
          </p:cNvSpPr>
          <p:nvPr>
            <p:ph type="title"/>
          </p:nvPr>
        </p:nvSpPr>
        <p:spPr>
          <a:xfrm>
            <a:off x="1524000" y="44623"/>
            <a:ext cx="9144000" cy="8382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Hi-C based domain architecture is also largely conserved across species</a:t>
            </a:r>
          </a:p>
        </p:txBody>
      </p:sp>
      <p:sp>
        <p:nvSpPr>
          <p:cNvPr id="570" name="TextBox 10"/>
          <p:cNvSpPr txBox="1"/>
          <p:nvPr/>
        </p:nvSpPr>
        <p:spPr>
          <a:xfrm>
            <a:off x="8472264" y="6505599"/>
            <a:ext cx="202156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Dixon et al 2012, Nature</a:t>
            </a:r>
          </a:p>
        </p:txBody>
      </p:sp>
      <p:pic>
        <p:nvPicPr>
          <p:cNvPr id="5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50" y="1536700"/>
            <a:ext cx="9029906" cy="199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3940200"/>
            <a:ext cx="8940290" cy="1822362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r>
              <a:t>Hi-C-based domain architecture is also largely conserved across cell types</a:t>
            </a:r>
          </a:p>
        </p:txBody>
      </p:sp>
      <p:pic>
        <p:nvPicPr>
          <p:cNvPr id="57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b="2317"/>
          <a:stretch>
            <a:fillRect/>
          </a:stretch>
        </p:blipFill>
        <p:spPr>
          <a:xfrm>
            <a:off x="1847529" y="1772816"/>
            <a:ext cx="8356628" cy="3548237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extBox 11"/>
          <p:cNvSpPr txBox="1"/>
          <p:nvPr/>
        </p:nvSpPr>
        <p:spPr>
          <a:xfrm>
            <a:off x="8814520" y="6381329"/>
            <a:ext cx="174765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Dixon et al 2015, Nature</a:t>
            </a:r>
          </a:p>
        </p:txBody>
      </p:sp>
      <p:sp>
        <p:nvSpPr>
          <p:cNvPr id="5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tle 1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/>
          <a:lstStyle>
            <a:lvl1pPr defTabSz="859536">
              <a:defRPr sz="3666"/>
            </a:lvl1pPr>
          </a:lstStyle>
          <a:p>
            <a:r>
              <a:t>Ligation products</a:t>
            </a:r>
          </a:p>
        </p:txBody>
      </p:sp>
      <p:pic>
        <p:nvPicPr>
          <p:cNvPr id="4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769" y="2002420"/>
            <a:ext cx="8820462" cy="323530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016" y="1722120"/>
            <a:ext cx="9641311" cy="363334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12"/>
          <p:cNvSpPr txBox="1"/>
          <p:nvPr/>
        </p:nvSpPr>
        <p:spPr>
          <a:xfrm>
            <a:off x="6088032" y="5120730"/>
            <a:ext cx="28054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Selectively purify “ligation junctions” from sheared, size-selected DNA</a:t>
            </a:r>
          </a:p>
        </p:txBody>
      </p:sp>
      <p:grpSp>
        <p:nvGrpSpPr>
          <p:cNvPr id="152" name="Group 8"/>
          <p:cNvGrpSpPr/>
          <p:nvPr/>
        </p:nvGrpSpPr>
        <p:grpSpPr>
          <a:xfrm>
            <a:off x="5746282" y="4679774"/>
            <a:ext cx="3046735" cy="342061"/>
            <a:chOff x="0" y="0"/>
            <a:chExt cx="3046734" cy="342060"/>
          </a:xfrm>
        </p:grpSpPr>
        <p:sp>
          <p:nvSpPr>
            <p:cNvPr id="149" name="Straight Connector 9"/>
            <p:cNvSpPr/>
            <p:nvPr/>
          </p:nvSpPr>
          <p:spPr>
            <a:xfrm>
              <a:off x="0" y="333464"/>
              <a:ext cx="303720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Straight Connector 10"/>
            <p:cNvSpPr/>
            <p:nvPr/>
          </p:nvSpPr>
          <p:spPr>
            <a:xfrm>
              <a:off x="3046734" y="0"/>
              <a:ext cx="1" cy="3420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Straight Connector 11"/>
            <p:cNvSpPr/>
            <p:nvPr/>
          </p:nvSpPr>
          <p:spPr>
            <a:xfrm flipH="1">
              <a:off x="6929" y="24388"/>
              <a:ext cx="1" cy="30515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3" name="Rectangle 4"/>
          <p:cNvSpPr txBox="1"/>
          <p:nvPr/>
        </p:nvSpPr>
        <p:spPr>
          <a:xfrm>
            <a:off x="9263878" y="5124513"/>
            <a:ext cx="2216926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 adapters and do paired-end sequencing</a:t>
            </a:r>
          </a:p>
        </p:txBody>
      </p:sp>
      <p:sp>
        <p:nvSpPr>
          <p:cNvPr id="154" name="Rectangle 12"/>
          <p:cNvSpPr txBox="1"/>
          <p:nvPr/>
        </p:nvSpPr>
        <p:spPr>
          <a:xfrm>
            <a:off x="6928657" y="6454000"/>
            <a:ext cx="361234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Lieberman-Aiden, van Berkum </a:t>
            </a:r>
            <a:r>
              <a:rPr i="1"/>
              <a:t>et al. </a:t>
            </a:r>
            <a:r>
              <a:t>Science 2009</a:t>
            </a:r>
          </a:p>
        </p:txBody>
      </p:sp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Hi-C: Genome-wide 3C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192" descr="Shape 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01" y="878133"/>
            <a:ext cx="6820132" cy="5933166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193"/>
          <p:cNvSpPr txBox="1"/>
          <p:nvPr/>
        </p:nvSpPr>
        <p:spPr>
          <a:xfrm>
            <a:off x="7078899" y="3643774"/>
            <a:ext cx="4400001" cy="239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 chimeric reads may represent Hi-C molecules formed via multiple ligation events and thus cannot be interpreted as unambiguous pairs.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** some chimeric reads correspond to valid Hi-C molecules formed via a single ligation event, with the ligation junction sequenced through on one side. Following Juicer’s procedure, pairsamtools rescue such molecules, report their outer-most mapped positions and tag them as "CX" pair type. Such molecules can and should be used in downstream analysis.</a:t>
            </a:r>
          </a:p>
          <a:p>
            <a:pPr>
              <a:lnSpc>
                <a:spcPct val="115000"/>
              </a:lnSpc>
              <a:defRPr sz="1000">
                <a:solidFill>
                  <a:srgbClr val="24292E"/>
                </a:solidFill>
              </a:defRPr>
            </a:pPr>
            <a:r>
              <a:t>*** pairsamtools detect molecules that could be formed via PCR duplication and tags them as "DD" pair type. These pairs should be excluded from downstream analyses.</a:t>
            </a:r>
          </a:p>
        </p:txBody>
      </p:sp>
      <p:sp>
        <p:nvSpPr>
          <p:cNvPr id="464" name="Shape 194"/>
          <p:cNvSpPr txBox="1">
            <a:spLocks noGrp="1"/>
          </p:cNvSpPr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365760">
              <a:defRPr sz="1760"/>
            </a:lvl1pPr>
          </a:lstStyle>
          <a:p>
            <a:r>
              <a:t>Hi-C molecule types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010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6" y="1039722"/>
            <a:ext cx="6096001" cy="561022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Hi-C: Genome-wide 3C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Dynamic range of Hi-C data</a:t>
            </a:r>
          </a:p>
        </p:txBody>
      </p:sp>
      <p:grpSp>
        <p:nvGrpSpPr>
          <p:cNvPr id="168" name="Group 12"/>
          <p:cNvGrpSpPr/>
          <p:nvPr/>
        </p:nvGrpSpPr>
        <p:grpSpPr>
          <a:xfrm>
            <a:off x="1998139" y="1337736"/>
            <a:ext cx="8398934" cy="5225868"/>
            <a:chOff x="0" y="0"/>
            <a:chExt cx="8398933" cy="5225866"/>
          </a:xfrm>
        </p:grpSpPr>
        <p:grpSp>
          <p:nvGrpSpPr>
            <p:cNvPr id="166" name="Group 11"/>
            <p:cNvGrpSpPr/>
            <p:nvPr/>
          </p:nvGrpSpPr>
          <p:grpSpPr>
            <a:xfrm>
              <a:off x="0" y="0"/>
              <a:ext cx="8398934" cy="5225867"/>
              <a:chOff x="0" y="0"/>
              <a:chExt cx="8398933" cy="5225866"/>
            </a:xfrm>
          </p:grpSpPr>
          <p:pic>
            <p:nvPicPr>
              <p:cNvPr id="163" name="Picture 3" descr="Picture 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t="20119"/>
              <a:stretch>
                <a:fillRect/>
              </a:stretch>
            </p:blipFill>
            <p:spPr>
              <a:xfrm>
                <a:off x="0" y="0"/>
                <a:ext cx="8398934" cy="50276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4" name="TextBox 4"/>
              <p:cNvSpPr txBox="1"/>
              <p:nvPr/>
            </p:nvSpPr>
            <p:spPr>
              <a:xfrm>
                <a:off x="6069386" y="4601026"/>
                <a:ext cx="2329545" cy="6248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r>
                  <a:t>c/o  Johannes Neubler</a:t>
                </a:r>
              </a:p>
            </p:txBody>
          </p:sp>
          <p:pic>
            <p:nvPicPr>
              <p:cNvPr id="165" name="Picture 8" descr="Picture 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90241" y="2452279"/>
                <a:ext cx="1608691" cy="1611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7" name="Rectangle 9"/>
            <p:cNvSpPr/>
            <p:nvPr/>
          </p:nvSpPr>
          <p:spPr>
            <a:xfrm>
              <a:off x="6412084" y="4193818"/>
              <a:ext cx="1986850" cy="407208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752738" y="6299695"/>
            <a:ext cx="275472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6"/>
          <p:cNvGrpSpPr/>
          <p:nvPr/>
        </p:nvGrpSpPr>
        <p:grpSpPr>
          <a:xfrm>
            <a:off x="2298583" y="3937539"/>
            <a:ext cx="3505923" cy="988021"/>
            <a:chOff x="0" y="0"/>
            <a:chExt cx="3505921" cy="988020"/>
          </a:xfrm>
        </p:grpSpPr>
        <p:pic>
          <p:nvPicPr>
            <p:cNvPr id="17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 flipH="1">
              <a:off x="1139" y="-1090"/>
              <a:ext cx="987972" cy="990251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3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14799" y="93"/>
              <a:ext cx="991124" cy="987869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4" name="Picture 11" descr="Picture 1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56750" y="-1"/>
              <a:ext cx="991111" cy="987766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82" name="Group 8"/>
          <p:cNvGrpSpPr/>
          <p:nvPr/>
        </p:nvGrpSpPr>
        <p:grpSpPr>
          <a:xfrm>
            <a:off x="2318446" y="4982185"/>
            <a:ext cx="3270965" cy="849528"/>
            <a:chOff x="0" y="0"/>
            <a:chExt cx="3270964" cy="849527"/>
          </a:xfrm>
        </p:grpSpPr>
        <p:sp>
          <p:nvSpPr>
            <p:cNvPr id="176" name="TextBox 18"/>
            <p:cNvSpPr txBox="1"/>
            <p:nvPr/>
          </p:nvSpPr>
          <p:spPr>
            <a:xfrm>
              <a:off x="205215" y="11691"/>
              <a:ext cx="50272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4 Mb</a:t>
              </a:r>
            </a:p>
          </p:txBody>
        </p:sp>
        <p:sp>
          <p:nvSpPr>
            <p:cNvPr id="177" name="TextBox 41"/>
            <p:cNvSpPr txBox="1"/>
            <p:nvPr/>
          </p:nvSpPr>
          <p:spPr>
            <a:xfrm>
              <a:off x="0" y="542187"/>
              <a:ext cx="81423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Bacteria</a:t>
              </a:r>
            </a:p>
          </p:txBody>
        </p:sp>
        <p:sp>
          <p:nvSpPr>
            <p:cNvPr id="178" name="TextBox 20"/>
            <p:cNvSpPr txBox="1"/>
            <p:nvPr/>
          </p:nvSpPr>
          <p:spPr>
            <a:xfrm>
              <a:off x="2566978" y="0"/>
              <a:ext cx="70252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157 Mb</a:t>
              </a:r>
            </a:p>
          </p:txBody>
        </p:sp>
        <p:sp>
          <p:nvSpPr>
            <p:cNvPr id="179" name="TextBox 43"/>
            <p:cNvSpPr txBox="1"/>
            <p:nvPr/>
          </p:nvSpPr>
          <p:spPr>
            <a:xfrm>
              <a:off x="2647600" y="542187"/>
              <a:ext cx="62336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Plants</a:t>
              </a:r>
            </a:p>
          </p:txBody>
        </p:sp>
        <p:sp>
          <p:nvSpPr>
            <p:cNvPr id="180" name="TextBox 19"/>
            <p:cNvSpPr txBox="1"/>
            <p:nvPr/>
          </p:nvSpPr>
          <p:spPr>
            <a:xfrm>
              <a:off x="1389536" y="43844"/>
              <a:ext cx="602623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12 Mb</a:t>
              </a:r>
            </a:p>
          </p:txBody>
        </p:sp>
        <p:sp>
          <p:nvSpPr>
            <p:cNvPr id="181" name="TextBox 44"/>
            <p:cNvSpPr txBox="1"/>
            <p:nvPr/>
          </p:nvSpPr>
          <p:spPr>
            <a:xfrm>
              <a:off x="1385138" y="542187"/>
              <a:ext cx="56225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r>
                <a:t>Fungi</a:t>
              </a:r>
            </a:p>
          </p:txBody>
        </p:sp>
      </p:grpSp>
      <p:sp>
        <p:nvSpPr>
          <p:cNvPr id="183" name="TextBox 21"/>
          <p:cNvSpPr txBox="1"/>
          <p:nvPr/>
        </p:nvSpPr>
        <p:spPr>
          <a:xfrm>
            <a:off x="7965292" y="5012568"/>
            <a:ext cx="66624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2.7 Gb</a:t>
            </a:r>
          </a:p>
        </p:txBody>
      </p:sp>
      <p:sp>
        <p:nvSpPr>
          <p:cNvPr id="184" name="TextBox 22"/>
          <p:cNvSpPr txBox="1"/>
          <p:nvPr/>
        </p:nvSpPr>
        <p:spPr>
          <a:xfrm>
            <a:off x="9200208" y="5018532"/>
            <a:ext cx="49639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3 Gb</a:t>
            </a:r>
          </a:p>
        </p:txBody>
      </p:sp>
      <p:sp>
        <p:nvSpPr>
          <p:cNvPr id="185" name="TextBox 45"/>
          <p:cNvSpPr txBox="1"/>
          <p:nvPr/>
        </p:nvSpPr>
        <p:spPr>
          <a:xfrm>
            <a:off x="8193417" y="5518079"/>
            <a:ext cx="88902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Mammals</a:t>
            </a:r>
          </a:p>
        </p:txBody>
      </p:sp>
      <p:grpSp>
        <p:nvGrpSpPr>
          <p:cNvPr id="189" name="Group 7"/>
          <p:cNvGrpSpPr/>
          <p:nvPr/>
        </p:nvGrpSpPr>
        <p:grpSpPr>
          <a:xfrm>
            <a:off x="6103429" y="3924265"/>
            <a:ext cx="3845029" cy="1024520"/>
            <a:chOff x="0" y="0"/>
            <a:chExt cx="3845028" cy="1024518"/>
          </a:xfrm>
        </p:grpSpPr>
        <p:pic>
          <p:nvPicPr>
            <p:cNvPr id="18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69226" y="16056"/>
              <a:ext cx="1028083" cy="1008456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7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816945" y="16049"/>
              <a:ext cx="1028084" cy="100847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8" name="Picture 28" descr="Picture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001872" cy="999004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96" name="Group 3"/>
          <p:cNvGrpSpPr/>
          <p:nvPr/>
        </p:nvGrpSpPr>
        <p:grpSpPr>
          <a:xfrm>
            <a:off x="2130818" y="1563943"/>
            <a:ext cx="3578209" cy="1559220"/>
            <a:chOff x="0" y="0"/>
            <a:chExt cx="3578208" cy="1559219"/>
          </a:xfrm>
        </p:grpSpPr>
        <p:pic>
          <p:nvPicPr>
            <p:cNvPr id="190" name="Picture 17" descr="Picture 1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0650" y="0"/>
              <a:ext cx="778262" cy="1178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TextBox 23"/>
            <p:cNvSpPr txBox="1"/>
            <p:nvPr/>
          </p:nvSpPr>
          <p:spPr>
            <a:xfrm>
              <a:off x="0" y="1277279"/>
              <a:ext cx="109635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C. crescentus</a:t>
              </a:r>
            </a:p>
          </p:txBody>
        </p:sp>
        <p:pic>
          <p:nvPicPr>
            <p:cNvPr id="192" name="Picture 14" descr="Picture 1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811500" y="140295"/>
              <a:ext cx="675606" cy="1010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TextBox 25"/>
            <p:cNvSpPr txBox="1"/>
            <p:nvPr/>
          </p:nvSpPr>
          <p:spPr>
            <a:xfrm>
              <a:off x="2647600" y="1277279"/>
              <a:ext cx="930609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A. thaliana</a:t>
              </a:r>
            </a:p>
          </p:txBody>
        </p:sp>
        <p:pic>
          <p:nvPicPr>
            <p:cNvPr id="194" name="Picture 16" descr="Picture 1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391021" y="378506"/>
              <a:ext cx="992765" cy="673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TextBox 24"/>
            <p:cNvSpPr txBox="1"/>
            <p:nvPr/>
          </p:nvSpPr>
          <p:spPr>
            <a:xfrm>
              <a:off x="1305985" y="1277279"/>
              <a:ext cx="1040325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S. cerevisiae</a:t>
              </a:r>
            </a:p>
          </p:txBody>
        </p:sp>
      </p:grpSp>
      <p:grpSp>
        <p:nvGrpSpPr>
          <p:cNvPr id="203" name="Group 4"/>
          <p:cNvGrpSpPr/>
          <p:nvPr/>
        </p:nvGrpSpPr>
        <p:grpSpPr>
          <a:xfrm>
            <a:off x="5775549" y="1316247"/>
            <a:ext cx="4385825" cy="1800604"/>
            <a:chOff x="0" y="0"/>
            <a:chExt cx="4385824" cy="1800603"/>
          </a:xfrm>
        </p:grpSpPr>
        <p:pic>
          <p:nvPicPr>
            <p:cNvPr id="197" name="Picture 38" descr="Picture 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25825" y="0"/>
              <a:ext cx="1460000" cy="1432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Picture 15" descr="Picture 1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57826" y="143232"/>
              <a:ext cx="1362667" cy="1432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TextBox 26"/>
            <p:cNvSpPr txBox="1"/>
            <p:nvPr/>
          </p:nvSpPr>
          <p:spPr>
            <a:xfrm>
              <a:off x="1798888" y="1518663"/>
              <a:ext cx="1015415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M. musculus</a:t>
              </a:r>
            </a:p>
          </p:txBody>
        </p:sp>
        <p:sp>
          <p:nvSpPr>
            <p:cNvPr id="200" name="TextBox 27"/>
            <p:cNvSpPr txBox="1"/>
            <p:nvPr/>
          </p:nvSpPr>
          <p:spPr>
            <a:xfrm>
              <a:off x="3138742" y="1518663"/>
              <a:ext cx="86442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H. sapiens</a:t>
              </a:r>
            </a:p>
          </p:txBody>
        </p:sp>
        <p:sp>
          <p:nvSpPr>
            <p:cNvPr id="201" name="TextBox 36"/>
            <p:cNvSpPr txBox="1"/>
            <p:nvPr/>
          </p:nvSpPr>
          <p:spPr>
            <a:xfrm>
              <a:off x="0" y="1517188"/>
              <a:ext cx="132312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 i="1"/>
              </a:lvl1pPr>
            </a:lstStyle>
            <a:p>
              <a:r>
                <a:t>D. melanogaster</a:t>
              </a:r>
            </a:p>
          </p:txBody>
        </p:sp>
        <p:pic>
          <p:nvPicPr>
            <p:cNvPr id="202" name="Picture 35" descr="Picture 35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40721" y="567265"/>
              <a:ext cx="1407206" cy="935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TextBox 37"/>
          <p:cNvSpPr txBox="1"/>
          <p:nvPr/>
        </p:nvSpPr>
        <p:spPr>
          <a:xfrm>
            <a:off x="6268072" y="4996319"/>
            <a:ext cx="7025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180 Mb</a:t>
            </a:r>
          </a:p>
        </p:txBody>
      </p:sp>
      <p:sp>
        <p:nvSpPr>
          <p:cNvPr id="205" name="TextBox 47"/>
          <p:cNvSpPr txBox="1"/>
          <p:nvPr/>
        </p:nvSpPr>
        <p:spPr>
          <a:xfrm>
            <a:off x="6259745" y="5506087"/>
            <a:ext cx="6892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Insects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9" name="Title 1"/>
          <p:cNvSpPr txBox="1">
            <a:spLocks noGrp="1"/>
          </p:cNvSpPr>
          <p:nvPr>
            <p:ph type="title"/>
          </p:nvPr>
        </p:nvSpPr>
        <p:spPr>
          <a:xfrm>
            <a:off x="423028" y="547187"/>
            <a:ext cx="11360802" cy="763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Genome organization across kingdoms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Territoriality</a:t>
            </a:r>
          </a:p>
        </p:txBody>
      </p:sp>
      <p:grpSp>
        <p:nvGrpSpPr>
          <p:cNvPr id="216" name="Group 11"/>
          <p:cNvGrpSpPr/>
          <p:nvPr/>
        </p:nvGrpSpPr>
        <p:grpSpPr>
          <a:xfrm>
            <a:off x="563880" y="1324928"/>
            <a:ext cx="5593080" cy="5019976"/>
            <a:chOff x="0" y="0"/>
            <a:chExt cx="5593079" cy="5019974"/>
          </a:xfrm>
        </p:grpSpPr>
        <p:pic>
          <p:nvPicPr>
            <p:cNvPr id="211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162" t="27083" r="51796" b="54031"/>
            <a:stretch>
              <a:fillRect/>
            </a:stretch>
          </p:blipFill>
          <p:spPr>
            <a:xfrm>
              <a:off x="0" y="0"/>
              <a:ext cx="5593080" cy="5019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Rectangle 7"/>
            <p:cNvSpPr/>
            <p:nvPr/>
          </p:nvSpPr>
          <p:spPr>
            <a:xfrm>
              <a:off x="380999" y="397191"/>
              <a:ext cx="1569721" cy="1600201"/>
            </a:xfrm>
            <a:prstGeom prst="rect">
              <a:avLst/>
            </a:prstGeom>
            <a:noFill/>
            <a:ln w="38100" cap="flat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Rectangle 8"/>
            <p:cNvSpPr/>
            <p:nvPr/>
          </p:nvSpPr>
          <p:spPr>
            <a:xfrm>
              <a:off x="3459479" y="397191"/>
              <a:ext cx="1356361" cy="1600201"/>
            </a:xfrm>
            <a:prstGeom prst="rect">
              <a:avLst/>
            </a:prstGeom>
            <a:noFill/>
            <a:ln w="38100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4" name="TextBox 9"/>
            <p:cNvSpPr txBox="1"/>
            <p:nvPr/>
          </p:nvSpPr>
          <p:spPr>
            <a:xfrm>
              <a:off x="1493543" y="397191"/>
              <a:ext cx="419285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rgbClr val="7030A0"/>
                  </a:solidFill>
                </a:defRPr>
              </a:lvl1pPr>
            </a:lstStyle>
            <a:p>
              <a:r>
                <a:t>cis</a:t>
              </a:r>
            </a:p>
          </p:txBody>
        </p:sp>
        <p:sp>
          <p:nvSpPr>
            <p:cNvPr id="215" name="TextBox 10"/>
            <p:cNvSpPr txBox="1"/>
            <p:nvPr/>
          </p:nvSpPr>
          <p:spPr>
            <a:xfrm>
              <a:off x="4084344" y="397191"/>
              <a:ext cx="70007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rgbClr val="2F5597"/>
                  </a:solidFill>
                </a:defRPr>
              </a:lvl1pPr>
            </a:lstStyle>
            <a:p>
              <a:r>
                <a:t>trans</a:t>
              </a:r>
            </a:p>
          </p:txBody>
        </p:sp>
      </p:grpSp>
      <p:pic>
        <p:nvPicPr>
          <p:cNvPr id="21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7959" y="1691639"/>
            <a:ext cx="5107392" cy="360975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Box 3"/>
          <p:cNvSpPr txBox="1"/>
          <p:nvPr/>
        </p:nvSpPr>
        <p:spPr>
          <a:xfrm>
            <a:off x="7449587" y="5301395"/>
            <a:ext cx="40763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Cremer &amp; Cremer, Nature Review Genetics (2001)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Polymer nature</a:t>
            </a:r>
          </a:p>
        </p:txBody>
      </p:sp>
      <p:grpSp>
        <p:nvGrpSpPr>
          <p:cNvPr id="227" name="Group 14"/>
          <p:cNvGrpSpPr/>
          <p:nvPr/>
        </p:nvGrpSpPr>
        <p:grpSpPr>
          <a:xfrm>
            <a:off x="1020291" y="1690688"/>
            <a:ext cx="4145246" cy="4462724"/>
            <a:chOff x="0" y="0"/>
            <a:chExt cx="4145245" cy="4462723"/>
          </a:xfrm>
        </p:grpSpPr>
        <p:grpSp>
          <p:nvGrpSpPr>
            <p:cNvPr id="224" name="Group 15"/>
            <p:cNvGrpSpPr/>
            <p:nvPr/>
          </p:nvGrpSpPr>
          <p:grpSpPr>
            <a:xfrm>
              <a:off x="0" y="0"/>
              <a:ext cx="3960416" cy="4462724"/>
              <a:chOff x="0" y="0"/>
              <a:chExt cx="3960415" cy="4462723"/>
            </a:xfrm>
          </p:grpSpPr>
          <p:sp>
            <p:nvSpPr>
              <p:cNvPr id="222" name="TextBox 18"/>
              <p:cNvSpPr txBox="1"/>
              <p:nvPr/>
            </p:nvSpPr>
            <p:spPr>
              <a:xfrm>
                <a:off x="339548" y="3767499"/>
                <a:ext cx="3620868" cy="6952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Characteristic decay of contact probability as a function of linear genomic separation within chromosome arms.</a:t>
                </a:r>
              </a:p>
            </p:txBody>
          </p:sp>
          <p:pic>
            <p:nvPicPr>
              <p:cNvPr id="223" name="Picture 5" descr="Picture 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682940" cy="36016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5" name="Straight Arrow Connector 16"/>
            <p:cNvSpPr/>
            <p:nvPr/>
          </p:nvSpPr>
          <p:spPr>
            <a:xfrm flipH="1">
              <a:off x="3681998" y="723913"/>
              <a:ext cx="8129" cy="1714823"/>
            </a:xfrm>
            <a:prstGeom prst="line">
              <a:avLst/>
            </a:prstGeom>
            <a:noFill/>
            <a:ln w="57150" cap="flat">
              <a:solidFill>
                <a:srgbClr val="548235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TextBox 17"/>
            <p:cNvSpPr txBox="1"/>
            <p:nvPr/>
          </p:nvSpPr>
          <p:spPr>
            <a:xfrm>
              <a:off x="1345452" y="217323"/>
              <a:ext cx="2799794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 b="1">
                  <a:solidFill>
                    <a:srgbClr val="548235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100-fold difference!</a:t>
              </a:r>
            </a:p>
          </p:txBody>
        </p:sp>
      </p:grpSp>
      <p:pic>
        <p:nvPicPr>
          <p:cNvPr id="228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50774"/>
          <a:stretch>
            <a:fillRect/>
          </a:stretch>
        </p:blipFill>
        <p:spPr>
          <a:xfrm>
            <a:off x="6432929" y="934860"/>
            <a:ext cx="4459552" cy="489266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1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1502</Words>
  <Application>Microsoft Office PowerPoint</Application>
  <PresentationFormat>Widescreen</PresentationFormat>
  <Paragraphs>394</Paragraphs>
  <Slides>41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Garamond</vt:lpstr>
      <vt:lpstr>Office Theme</vt:lpstr>
      <vt:lpstr>Hi-C data analysis</vt:lpstr>
      <vt:lpstr>3D Genome Organization</vt:lpstr>
      <vt:lpstr>PowerPoint Presentation</vt:lpstr>
      <vt:lpstr>Hi-C: Genome-wide 3C</vt:lpstr>
      <vt:lpstr>Hi-C: Genome-wide 3C</vt:lpstr>
      <vt:lpstr>Dynamic range of Hi-C data</vt:lpstr>
      <vt:lpstr>Genome organization across kingdoms</vt:lpstr>
      <vt:lpstr>Territoriality</vt:lpstr>
      <vt:lpstr>Polymer nature</vt:lpstr>
      <vt:lpstr>Organizational patterns in interphase</vt:lpstr>
      <vt:lpstr>PowerPoint Presentation</vt:lpstr>
      <vt:lpstr>How to process Hi-C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3C/Hi-C sources of bias</vt:lpstr>
      <vt:lpstr>Hi-C normalization</vt:lpstr>
      <vt:lpstr>Explicit bias correction</vt:lpstr>
      <vt:lpstr>Matrix balancing (iterative correction)</vt:lpstr>
      <vt:lpstr>PowerPoint Presentation</vt:lpstr>
      <vt:lpstr>Distiller pipeline: .fastq -&gt; .pairs + .bam -&gt; .cool</vt:lpstr>
      <vt:lpstr>Distiller data flow example</vt:lpstr>
      <vt:lpstr>Distiller data flow</vt:lpstr>
      <vt:lpstr>Analyzing Hi-C data</vt:lpstr>
      <vt:lpstr>Feature assessment</vt:lpstr>
      <vt:lpstr>Feature assessment</vt:lpstr>
      <vt:lpstr>Compartments</vt:lpstr>
      <vt:lpstr>Feature assessment</vt:lpstr>
      <vt:lpstr>Domains</vt:lpstr>
      <vt:lpstr>Hi-C based domain architecture is also largely conserved across species</vt:lpstr>
      <vt:lpstr>Hi-C-based domain architecture is also largely conserved across cell types</vt:lpstr>
      <vt:lpstr>Ligation products</vt:lpstr>
      <vt:lpstr>Hi-C molecule types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Hi-C data analysis</dc:title>
  <dc:creator>nezar</dc:creator>
  <cp:lastModifiedBy>Windows User</cp:lastModifiedBy>
  <cp:revision>35</cp:revision>
  <dcterms:modified xsi:type="dcterms:W3CDTF">2017-07-20T12:48:54Z</dcterms:modified>
</cp:coreProperties>
</file>